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6" r:id="rId2"/>
    <p:sldId id="259" r:id="rId3"/>
    <p:sldId id="261" r:id="rId4"/>
    <p:sldId id="28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90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287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7DBA67F-A9D0-4620-8B9D-6D129C71CB0D}" type="datetimeFigureOut">
              <a:rPr lang="en-GB"/>
              <a:pPr>
                <a:defRPr/>
              </a:pPr>
              <a:t>04/10/2016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5016891-C740-4318-9252-6F33569338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0938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6A96E74E-4E46-42BB-BA4A-9ED2708166FE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3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0707400C-9AC7-4D83-84EE-0B4D68951EC2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17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3A279F4-14FE-4394-B0A2-4881968AA466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18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838A414-7DFC-4C6B-ABCB-AF8C9A9EAC34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25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1095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0126798-8771-48EF-BCFA-706C4BA84457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26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27515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B9D46B1-B9DA-465A-86E7-02AF62564912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27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69209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09DC2EBC-0FDD-420C-81BB-4A0AEF405704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28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44104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A16B676-FEA9-45A8-A284-84B3681EB887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42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82393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C4666C56-4879-4FD3-9E97-6913D8F2E51B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48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9341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5D9EB4B-6ADA-47BC-B463-D1F4C5735D6F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49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14788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7455AEA8-2261-458D-8BF7-1E05F5A24C81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52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7123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C6C6AB60-587D-4D27-86CB-103832E269EF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5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7FAFDEFE-4F70-4706-BC16-A66F6CD1FD6B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53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30340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6030A27-532E-4F0C-AB7F-ACBE4471AAB2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54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51113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08EC9B8-0D39-4ACB-BF5D-B7CF0972F233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55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233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F9869EA-0C9E-45F5-BD7A-A171831C1E6E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58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9798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1672096-874A-4833-9617-93FACC0E2353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59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819043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745E61B-0084-4B3F-BA30-46CE151CCA53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60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72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935138A-7D91-4B4F-8840-C9372CFE916A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83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FFC23FF-6330-4D65-A0B4-A013E747D3A9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6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0DD1F0A-4B82-4ADF-8A58-C5366F144DCC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7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5118C12-FFC7-495B-A219-B90355C72323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8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A6F9265-DB78-491F-AB4E-C0AABEB117B0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9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18689C5-5A77-4907-A1A1-369123B8BB1E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11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6DF75E7D-3F41-4452-BE6F-ED2D15CEB856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14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FB1F673-CF29-4696-9FFF-141F30D6C67B}" type="slidenum">
              <a:rPr lang="en-GB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15</a:t>
            </a:fld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EEF58-83A0-4671-AE94-7746C7460CD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13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6A128-F9E7-4768-B823-05CCCEE3916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93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6AFBE-8264-428E-A28E-38EC7ED1AC4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738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887E6-4267-4497-BA3A-7496DB669D5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701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EC48E-2E66-4A2B-AE3F-8F8772F6EC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004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9D75D-63FF-4728-8314-6195FD80F98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054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4602F-7D44-46F3-8A81-CF1E62DCBFC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78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A53EC-4BF4-4D6E-9459-E398A6C3605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04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29E57-98F4-4317-8505-D2FD768EA9B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05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CF614-9F2C-4588-B1DC-49E59035FF9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48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26DF8-BCE6-460C-AF31-0B341CD7222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59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98BF1-032E-4CC0-9561-0B58927E6CB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71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A655E-FDBF-44F5-9657-BB1CEAAF6CB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87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D95BA-C9AD-4C11-B100-4A0B2D53ED8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62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4EC2E-259A-458D-B73E-5CFE343C0BE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01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lecture_BG_bright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0709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8AE7BA28-6CDF-4809-BF91-A2241E0B02F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altLang="en-US" dirty="0" smtClean="0"/>
              <a:t>CMP203 Graphics Programming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 smtClean="0"/>
              <a:t>Texturing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Things we need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First we need a texture image</a:t>
            </a:r>
          </a:p>
          <a:p>
            <a:pPr lvl="1" eaLnBrk="1" hangingPunct="1"/>
            <a:r>
              <a:rPr lang="en-GB" altLang="en-US" sz="2400" dirty="0" smtClean="0"/>
              <a:t>Texture rules</a:t>
            </a:r>
          </a:p>
          <a:p>
            <a:pPr lvl="2" eaLnBrk="1" hangingPunct="1"/>
            <a:r>
              <a:rPr lang="en-GB" altLang="en-US" sz="2000" dirty="0" smtClean="0"/>
              <a:t>The image must be square</a:t>
            </a:r>
          </a:p>
          <a:p>
            <a:pPr lvl="2" eaLnBrk="1" hangingPunct="1"/>
            <a:r>
              <a:rPr lang="en-GB" altLang="en-US" sz="2000" dirty="0" smtClean="0"/>
              <a:t>Size must be a power of 2</a:t>
            </a:r>
          </a:p>
          <a:p>
            <a:pPr lvl="2" eaLnBrk="1" hangingPunct="1"/>
            <a:r>
              <a:rPr lang="en-GB" altLang="en-US" sz="2000" dirty="0" smtClean="0"/>
              <a:t>Example, 256x256</a:t>
            </a:r>
          </a:p>
          <a:p>
            <a:pPr lvl="2" eaLnBrk="1" hangingPunct="1"/>
            <a:r>
              <a:rPr lang="en-GB" altLang="en-US" sz="2000" dirty="0" smtClean="0"/>
              <a:t>For our implementation must be PNG</a:t>
            </a:r>
          </a:p>
          <a:p>
            <a:pPr eaLnBrk="1" hangingPunct="1"/>
            <a:r>
              <a:rPr lang="en-GB" altLang="en-US" sz="2400" dirty="0" smtClean="0"/>
              <a:t>We need to work out the texture coordinates, commonly know as UVs</a:t>
            </a:r>
          </a:p>
          <a:p>
            <a:pPr eaLnBrk="1" hangingPunct="1"/>
            <a:r>
              <a:rPr lang="en-GB" altLang="en-US" sz="2400" dirty="0" smtClean="0"/>
              <a:t>We need a shape to put the texture on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365640"/>
              </p:ext>
            </p:extLst>
          </p:nvPr>
        </p:nvGraphicFramePr>
        <p:xfrm>
          <a:off x="5334000" y="3284984"/>
          <a:ext cx="3810000" cy="368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Image" r:id="rId4" imgW="7225397" imgH="6996825" progId="Photoshop.Image.7">
                  <p:embed/>
                </p:oleObj>
              </mc:Choice>
              <mc:Fallback>
                <p:oleObj name="Image" r:id="rId4" imgW="7225397" imgH="6996825" progId="Photoshop.Image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284984"/>
                        <a:ext cx="3810000" cy="368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Calculating UVs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5499720" cy="46482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Texture Coordinates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Two numbers  </a:t>
            </a:r>
            <a:r>
              <a:rPr lang="en-GB" altLang="en-US" sz="2400" b="1" dirty="0" smtClean="0"/>
              <a:t>u</a:t>
            </a:r>
            <a:r>
              <a:rPr lang="en-GB" altLang="en-US" sz="2400" dirty="0" smtClean="0"/>
              <a:t> and </a:t>
            </a:r>
            <a:r>
              <a:rPr lang="en-GB" altLang="en-US" sz="2400" b="1" dirty="0" smtClean="0"/>
              <a:t>v</a:t>
            </a:r>
            <a:r>
              <a:rPr lang="en-GB" altLang="en-US" sz="2400" dirty="0" smtClean="0"/>
              <a:t>  for each </a:t>
            </a:r>
            <a:r>
              <a:rPr lang="en-GB" altLang="en-US" sz="2400" dirty="0" smtClean="0"/>
              <a:t>vertex</a:t>
            </a:r>
            <a:endParaRPr lang="en-GB" altLang="en-US" sz="2400" dirty="0" smtClean="0"/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We determine what part of the texture is shown on each </a:t>
            </a:r>
            <a:r>
              <a:rPr lang="en-GB" altLang="en-US" sz="2400" dirty="0" smtClean="0"/>
              <a:t>triangle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Must be supplied when defining geometry data</a:t>
            </a:r>
            <a:endParaRPr lang="en-GB" altLang="en-US" sz="2400" dirty="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u="sng" baseline="30000" dirty="0" smtClean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/>
              <a:t>Indicate how the texture is to be applied to each pixel</a:t>
            </a:r>
            <a:endParaRPr lang="en-GB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412875"/>
            <a:ext cx="871378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That’s no quad</a:t>
            </a:r>
          </a:p>
        </p:txBody>
      </p:sp>
      <p:sp>
        <p:nvSpPr>
          <p:cNvPr id="1638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88058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Drawing the Scene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Final rendering	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Rasteriser takes in geometry info and texture coordinates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Determines how to apply the texture based on the final appearance of the object in camera space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Compensates for distortion due to scaling and perspective</a:t>
            </a:r>
          </a:p>
          <a:p>
            <a:pPr lvl="1" eaLnBrk="1" hangingPunct="1">
              <a:buClr>
                <a:schemeClr val="tx1"/>
              </a:buClr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Time for some code</a:t>
            </a:r>
          </a:p>
          <a:p>
            <a:pPr lvl="2" eaLnBrk="1" hangingPunct="1">
              <a:buClr>
                <a:schemeClr val="tx1"/>
              </a:buClr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  <a:buFontTx/>
              <a:buNone/>
            </a:pPr>
            <a:endParaRPr lang="en-GB" altLang="en-US" u="sng" baseline="30000" smtClean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OpenGL Implementation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Clr>
                <a:schemeClr val="tx1"/>
              </a:buClr>
              <a:defRPr/>
            </a:pPr>
            <a:r>
              <a:rPr lang="en-GB" sz="2000" dirty="0" smtClean="0"/>
              <a:t>Firstly we need a variable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sz="2000" dirty="0" err="1" smtClean="0"/>
              <a:t>GLuint</a:t>
            </a:r>
            <a:r>
              <a:rPr lang="en-GB" sz="2000" dirty="0" smtClean="0"/>
              <a:t> </a:t>
            </a:r>
            <a:r>
              <a:rPr lang="en-GB" sz="2000" dirty="0" err="1" smtClean="0"/>
              <a:t>myTexture</a:t>
            </a:r>
            <a:r>
              <a:rPr lang="en-GB" sz="2000" dirty="0" smtClean="0"/>
              <a:t>;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sz="2000" dirty="0" smtClean="0"/>
              <a:t>This will hold the OpenGL Texture ID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GB" sz="2000" dirty="0" smtClean="0"/>
              <a:t>Load a PNG using the SOIL (Simple OpenGL Image  Library)</a:t>
            </a:r>
          </a:p>
          <a:p>
            <a:pPr marL="914400" lvl="2" indent="0">
              <a:buFontTx/>
              <a:buNone/>
              <a:defRPr/>
            </a:pPr>
            <a:endParaRPr lang="en-GB" sz="1800" dirty="0" smtClean="0"/>
          </a:p>
          <a:p>
            <a:pPr marL="914400" lvl="2" indent="0">
              <a:buFontTx/>
              <a:buNone/>
              <a:defRPr/>
            </a:pPr>
            <a:r>
              <a:rPr lang="en-GB" sz="1800" dirty="0" err="1" smtClean="0"/>
              <a:t>myTexture</a:t>
            </a:r>
            <a:r>
              <a:rPr lang="en-GB" sz="1800" dirty="0" smtClean="0"/>
              <a:t> = </a:t>
            </a:r>
            <a:r>
              <a:rPr lang="en-GB" sz="1800" dirty="0" err="1" smtClean="0"/>
              <a:t>SOIL_load_OGL_texture</a:t>
            </a:r>
            <a:endParaRPr lang="en-GB" sz="1800" dirty="0" smtClean="0"/>
          </a:p>
          <a:p>
            <a:pPr marL="914400" lvl="2" indent="0">
              <a:buFontTx/>
              <a:buNone/>
              <a:defRPr/>
            </a:pPr>
            <a:r>
              <a:rPr lang="en-GB" sz="1800" dirty="0" smtClean="0"/>
              <a:t>(</a:t>
            </a:r>
          </a:p>
          <a:p>
            <a:pPr marL="914400" lvl="2" indent="0">
              <a:buFontTx/>
              <a:buNone/>
              <a:defRPr/>
            </a:pPr>
            <a:r>
              <a:rPr lang="en-GB" sz="1800" dirty="0" smtClean="0"/>
              <a:t>“</a:t>
            </a:r>
            <a:r>
              <a:rPr lang="en-GB" sz="1800" dirty="0" err="1" smtClean="0"/>
              <a:t>gfx</a:t>
            </a:r>
            <a:r>
              <a:rPr lang="en-GB" sz="1800" dirty="0" smtClean="0"/>
              <a:t>/crate.png</a:t>
            </a:r>
            <a:r>
              <a:rPr lang="en-GB" sz="1800" dirty="0" smtClean="0"/>
              <a:t>",</a:t>
            </a:r>
          </a:p>
          <a:p>
            <a:pPr marL="914400" lvl="2" indent="0">
              <a:buFontTx/>
              <a:buNone/>
              <a:defRPr/>
            </a:pPr>
            <a:r>
              <a:rPr lang="en-GB" sz="1800" dirty="0" smtClean="0"/>
              <a:t>SOIL_LOAD_AUTO,</a:t>
            </a:r>
          </a:p>
          <a:p>
            <a:pPr marL="914400" lvl="2" indent="0">
              <a:buFontTx/>
              <a:buNone/>
              <a:defRPr/>
            </a:pPr>
            <a:r>
              <a:rPr lang="en-GB" sz="1800" dirty="0" smtClean="0"/>
              <a:t>SOIL_CREATE_NEW_ID,</a:t>
            </a:r>
          </a:p>
          <a:p>
            <a:pPr marL="914400" lvl="2" indent="0">
              <a:buFontTx/>
              <a:buNone/>
              <a:defRPr/>
            </a:pPr>
            <a:r>
              <a:rPr lang="en-GB" sz="1800" dirty="0" smtClean="0"/>
              <a:t>SOIL_FLAG_MIPMAPS | SOIL_FLAG_NTSC_SAFE_RGB | SOIL_FLAG_COMPRESS_TO_DXT</a:t>
            </a:r>
          </a:p>
          <a:p>
            <a:pPr marL="914400" lvl="2" indent="0">
              <a:buFontTx/>
              <a:buNone/>
              <a:defRPr/>
            </a:pPr>
            <a:r>
              <a:rPr lang="en-GB" sz="1800" dirty="0" smtClean="0"/>
              <a:t>);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  <a:defRPr/>
            </a:pPr>
            <a:endParaRPr lang="en-GB" sz="2000" u="sng" baseline="30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Loading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altLang="en-US" sz="1600" dirty="0" smtClean="0"/>
              <a:t>“crate.png” filename of the image we want to load</a:t>
            </a:r>
          </a:p>
          <a:p>
            <a:r>
              <a:rPr lang="en-GB" altLang="en-US" sz="1600" dirty="0" smtClean="0"/>
              <a:t>SOIL_LOAD_AUTO</a:t>
            </a:r>
          </a:p>
          <a:p>
            <a:pPr lvl="1"/>
            <a:r>
              <a:rPr lang="en-GB" altLang="en-US" sz="1600" dirty="0" smtClean="0"/>
              <a:t>Specifies that the image stay the same format</a:t>
            </a:r>
          </a:p>
          <a:p>
            <a:pPr lvl="1"/>
            <a:r>
              <a:rPr lang="en-GB" altLang="en-US" sz="1600" dirty="0" smtClean="0"/>
              <a:t>We specify other options that could produce a grayscale image, for force RGB or RGBA</a:t>
            </a:r>
          </a:p>
          <a:p>
            <a:r>
              <a:rPr lang="en-GB" altLang="en-US" sz="1600" dirty="0" smtClean="0"/>
              <a:t>SOIL_CREATE_NEW_ID</a:t>
            </a:r>
          </a:p>
          <a:p>
            <a:pPr lvl="1"/>
            <a:r>
              <a:rPr lang="en-GB" altLang="en-US" sz="1600" dirty="0" smtClean="0"/>
              <a:t>Creates a new texture ID for the loaded image</a:t>
            </a:r>
          </a:p>
          <a:p>
            <a:pPr lvl="1"/>
            <a:r>
              <a:rPr lang="en-GB" altLang="en-US" sz="1600" dirty="0" smtClean="0"/>
              <a:t>Can specify an ID that can be reused, but unlikely to be needed</a:t>
            </a:r>
          </a:p>
          <a:p>
            <a:r>
              <a:rPr lang="en-GB" altLang="en-US" sz="1600" dirty="0" smtClean="0"/>
              <a:t>SOIL_FLAG_MIPMAPS</a:t>
            </a:r>
          </a:p>
          <a:p>
            <a:pPr lvl="1"/>
            <a:r>
              <a:rPr lang="en-GB" altLang="en-US" sz="1600" dirty="0" smtClean="0"/>
              <a:t>Generate </a:t>
            </a:r>
            <a:r>
              <a:rPr lang="en-GB" altLang="en-US" sz="1600" dirty="0" err="1" smtClean="0"/>
              <a:t>mipmaps</a:t>
            </a:r>
            <a:r>
              <a:rPr lang="en-GB" altLang="en-US" sz="1600" dirty="0" smtClean="0"/>
              <a:t> for the texture</a:t>
            </a:r>
          </a:p>
          <a:p>
            <a:r>
              <a:rPr lang="en-GB" altLang="en-US" sz="1600" dirty="0" smtClean="0"/>
              <a:t>SOIL_FLAG_NTSC_SAFE_RGB</a:t>
            </a:r>
            <a:endParaRPr lang="en-GB" altLang="en-US" sz="1600" dirty="0" smtClean="0"/>
          </a:p>
          <a:p>
            <a:pPr lvl="1"/>
            <a:r>
              <a:rPr lang="en-GB" altLang="en-US" sz="1600" dirty="0" smtClean="0"/>
              <a:t>Clamps the RGB range, ensuring sensible values</a:t>
            </a:r>
          </a:p>
          <a:p>
            <a:pPr marL="342900" lvl="2" indent="-342900"/>
            <a:r>
              <a:rPr lang="en-GB" altLang="en-US" sz="1600" dirty="0" smtClean="0"/>
              <a:t>SOIL_FLAG_COMPRESS_TO_DXT</a:t>
            </a:r>
          </a:p>
          <a:p>
            <a:pPr marL="800100" lvl="3" indent="-342900"/>
            <a:r>
              <a:rPr lang="en-GB" altLang="en-US" sz="1600" dirty="0" smtClean="0"/>
              <a:t>Form of texture compression</a:t>
            </a:r>
          </a:p>
          <a:p>
            <a:pPr marL="800100" lvl="3" indent="-342900"/>
            <a:r>
              <a:rPr lang="en-GB" altLang="en-US" sz="1600" dirty="0" smtClean="0"/>
              <a:t>To save resources</a:t>
            </a:r>
          </a:p>
          <a:p>
            <a:pPr marL="800100" lvl="3" indent="-342900"/>
            <a:endParaRPr lang="en-GB" altLang="en-US" sz="300" dirty="0" smtClean="0"/>
          </a:p>
          <a:p>
            <a:endParaRPr lang="en-GB" altLang="en-US" sz="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OpenGL 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000" dirty="0" smtClean="0">
                <a:cs typeface="Courier New" pitchFamily="49" charset="0"/>
              </a:rPr>
              <a:t>Bringing it all together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000" dirty="0" smtClean="0">
                <a:cs typeface="Courier New" pitchFamily="49" charset="0"/>
              </a:rPr>
              <a:t>Create texture variable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000" dirty="0" smtClean="0">
                <a:cs typeface="Courier New" pitchFamily="49" charset="0"/>
              </a:rPr>
              <a:t>During </a:t>
            </a:r>
            <a:r>
              <a:rPr lang="en-GB" altLang="en-US" sz="2000" dirty="0" smtClean="0">
                <a:cs typeface="Courier New" pitchFamily="49" charset="0"/>
              </a:rPr>
              <a:t>Scene constructor (after </a:t>
            </a:r>
            <a:r>
              <a:rPr lang="en-GB" altLang="en-US" sz="2000" dirty="0" smtClean="0">
                <a:cs typeface="Courier New" pitchFamily="49" charset="0"/>
              </a:rPr>
              <a:t>OpenGL initialisation)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z="1600" dirty="0" smtClean="0">
                <a:cs typeface="Courier New" pitchFamily="49" charset="0"/>
              </a:rPr>
              <a:t>Load texture</a:t>
            </a:r>
            <a:endParaRPr lang="en-GB" altLang="en-US" sz="2000" dirty="0" smtClean="0">
              <a:cs typeface="Courier New" pitchFamily="49" charset="0"/>
            </a:endParaRPr>
          </a:p>
          <a:p>
            <a:pPr lvl="2" eaLnBrk="1" hangingPunct="1">
              <a:buClr>
                <a:schemeClr val="tx1"/>
              </a:buClr>
            </a:pPr>
            <a:r>
              <a:rPr lang="en-GB" altLang="en-US" sz="1600" dirty="0" smtClean="0">
                <a:cs typeface="Courier New" pitchFamily="49" charset="0"/>
              </a:rPr>
              <a:t>Enable texturing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z="1600" dirty="0" err="1" smtClean="0">
                <a:cs typeface="Courier New" pitchFamily="49" charset="0"/>
              </a:rPr>
              <a:t>glEnable</a:t>
            </a:r>
            <a:r>
              <a:rPr lang="en-GB" altLang="en-US" sz="1600" dirty="0" smtClean="0">
                <a:cs typeface="Courier New" pitchFamily="49" charset="0"/>
              </a:rPr>
              <a:t>(GL_TEXTURE_2D);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z="1600" dirty="0" smtClean="0">
                <a:cs typeface="Courier New" pitchFamily="49" charset="0"/>
              </a:rPr>
              <a:t>Specify texture calculation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z="1600" dirty="0" err="1" smtClean="0">
                <a:cs typeface="Courier New" pitchFamily="49" charset="0"/>
              </a:rPr>
              <a:t>glTexEnvf</a:t>
            </a:r>
            <a:r>
              <a:rPr lang="en-GB" altLang="en-US" sz="1600" dirty="0" smtClean="0">
                <a:cs typeface="Courier New" pitchFamily="49" charset="0"/>
              </a:rPr>
              <a:t>(GL_TEXTURE_ENV, GL_TEXTURE_ENV_MODE, GL_MODULATE);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000" dirty="0" smtClean="0">
                <a:cs typeface="Courier New" pitchFamily="49" charset="0"/>
              </a:rPr>
              <a:t>Now we are ready to draw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OpenGL Implementation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800" dirty="0" smtClean="0"/>
              <a:t>In the render function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200" dirty="0" smtClean="0">
                <a:cs typeface="Courier New" pitchFamily="49" charset="0"/>
              </a:rPr>
              <a:t>	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>
                <a:cs typeface="Courier New" pitchFamily="49" charset="0"/>
              </a:rPr>
              <a:t>	</a:t>
            </a:r>
            <a:r>
              <a:rPr lang="en-GB" sz="1400" dirty="0" err="1" smtClean="0">
                <a:cs typeface="Courier New" pitchFamily="49" charset="0"/>
              </a:rPr>
              <a:t>glBindTexture</a:t>
            </a:r>
            <a:r>
              <a:rPr lang="en-GB" sz="1400" dirty="0" smtClean="0">
                <a:cs typeface="Courier New" pitchFamily="49" charset="0"/>
              </a:rPr>
              <a:t>(GL_TEXTURE_2D, </a:t>
            </a:r>
            <a:r>
              <a:rPr lang="en-GB" sz="1400" dirty="0" err="1" smtClean="0">
                <a:cs typeface="Courier New" pitchFamily="49" charset="0"/>
              </a:rPr>
              <a:t>myTexture</a:t>
            </a:r>
            <a:r>
              <a:rPr lang="en-GB" sz="1400" dirty="0" smtClean="0">
                <a:cs typeface="Courier New" pitchFamily="49" charset="0"/>
              </a:rPr>
              <a:t>);	</a:t>
            </a:r>
            <a:r>
              <a:rPr lang="en-GB" sz="1400" dirty="0" smtClean="0">
                <a:solidFill>
                  <a:srgbClr val="00B050"/>
                </a:solidFill>
                <a:cs typeface="Courier New" pitchFamily="49" charset="0"/>
              </a:rPr>
              <a:t>//tells </a:t>
            </a:r>
            <a:r>
              <a:rPr lang="en-GB" sz="1400" dirty="0" err="1" smtClean="0">
                <a:solidFill>
                  <a:srgbClr val="00B050"/>
                </a:solidFill>
                <a:cs typeface="Courier New" pitchFamily="49" charset="0"/>
              </a:rPr>
              <a:t>opengl</a:t>
            </a:r>
            <a:r>
              <a:rPr lang="en-GB" sz="1400" dirty="0" smtClean="0">
                <a:solidFill>
                  <a:srgbClr val="00B050"/>
                </a:solidFill>
                <a:cs typeface="Courier New" pitchFamily="49" charset="0"/>
              </a:rPr>
              <a:t> which texture to use</a:t>
            </a: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</a:t>
            </a:r>
            <a:r>
              <a:rPr lang="en-GB" sz="1400" dirty="0" err="1" smtClean="0">
                <a:cs typeface="Courier New" pitchFamily="49" charset="0"/>
              </a:rPr>
              <a:t>glBegin</a:t>
            </a:r>
            <a:r>
              <a:rPr lang="en-GB" sz="1400" dirty="0" smtClean="0">
                <a:cs typeface="Courier New" pitchFamily="49" charset="0"/>
              </a:rPr>
              <a:t> (GL_QUADS);	</a:t>
            </a:r>
            <a:r>
              <a:rPr lang="en-GB" sz="1400" dirty="0" smtClean="0">
                <a:solidFill>
                  <a:srgbClr val="00B050"/>
                </a:solidFill>
                <a:cs typeface="Courier New" pitchFamily="49" charset="0"/>
              </a:rPr>
              <a:t>//Begin drawing state</a:t>
            </a:r>
            <a:endParaRPr lang="en-GB" sz="1400" dirty="0" smtClean="0">
              <a:solidFill>
                <a:srgbClr val="00B050"/>
              </a:solidFill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glNormal3f(  0.0f,  0.0f, 1.0f);</a:t>
            </a: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</a:t>
            </a:r>
            <a:r>
              <a:rPr lang="en-GB" sz="1400" dirty="0" smtClean="0">
                <a:solidFill>
                  <a:srgbClr val="FF0000"/>
                </a:solidFill>
                <a:cs typeface="Courier New" pitchFamily="49" charset="0"/>
              </a:rPr>
              <a:t>glTexCoord2f(0.0f, 0.0f);</a:t>
            </a:r>
            <a:endParaRPr lang="en-GB" sz="1400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glVertex3f(-1.0f,  1.0f, 0.0f);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</a:t>
            </a: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glNormal3f( 0.0f,  0.0f, 1.0f);</a:t>
            </a: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</a:t>
            </a:r>
            <a:r>
              <a:rPr lang="en-GB" sz="1400" dirty="0" smtClean="0">
                <a:solidFill>
                  <a:srgbClr val="FF0000"/>
                </a:solidFill>
                <a:cs typeface="Courier New" pitchFamily="49" charset="0"/>
              </a:rPr>
              <a:t>glTexCoord2f(0.0f, 1.0f);</a:t>
            </a:r>
            <a:endParaRPr lang="en-GB" sz="1400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glVertex3f( -1.0f, -1.0f, 0.0f);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glNormal3f( 0.0f,  0.0f, 1.0f);</a:t>
            </a: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</a:t>
            </a:r>
            <a:r>
              <a:rPr lang="en-GB" sz="1400" dirty="0" smtClean="0">
                <a:solidFill>
                  <a:srgbClr val="FF0000"/>
                </a:solidFill>
                <a:cs typeface="Courier New" pitchFamily="49" charset="0"/>
              </a:rPr>
              <a:t>glTexCoord2f(1.0f, 1.0f);</a:t>
            </a:r>
            <a:endParaRPr lang="en-GB" sz="1400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glVertex3f( 1.0f, -1.0f, 0.0f);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glNormal3f( 0.0f, 0.0f, 1.0f);</a:t>
            </a: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</a:t>
            </a:r>
            <a:r>
              <a:rPr lang="en-GB" sz="1400" dirty="0" smtClean="0">
                <a:solidFill>
                  <a:srgbClr val="FF0000"/>
                </a:solidFill>
                <a:cs typeface="Courier New" pitchFamily="49" charset="0"/>
              </a:rPr>
              <a:t>glTexCoord2f(1.0f, 0.0f);</a:t>
            </a:r>
            <a:endParaRPr lang="en-GB" sz="1400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	glVertex3f( 1.0f, 1.0f, 0.0f);			</a:t>
            </a:r>
            <a:r>
              <a:rPr lang="en-GB" sz="1400" dirty="0" smtClean="0">
                <a:latin typeface="Tahoma"/>
                <a:cs typeface="Courier New" pitchFamily="49" charset="0"/>
              </a:rPr>
              <a:t> </a:t>
            </a:r>
            <a:endParaRPr lang="en-GB" sz="1400" dirty="0" smtClean="0">
              <a:cs typeface="Times New Roman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/>
              </a:buClr>
              <a:buFont typeface="Wingdings"/>
              <a:buNone/>
              <a:defRPr/>
            </a:pPr>
            <a:r>
              <a:rPr lang="en-GB" sz="1400" dirty="0" smtClean="0">
                <a:cs typeface="Courier New" pitchFamily="49" charset="0"/>
              </a:rPr>
              <a:t>	</a:t>
            </a:r>
            <a:r>
              <a:rPr lang="en-GB" sz="1400" dirty="0" err="1" smtClean="0">
                <a:cs typeface="Courier New" pitchFamily="49" charset="0"/>
              </a:rPr>
              <a:t>glEnd</a:t>
            </a:r>
            <a:r>
              <a:rPr lang="en-GB" sz="1400" dirty="0" smtClean="0">
                <a:cs typeface="Courier New" pitchFamily="49" charset="0"/>
              </a:rPr>
              <a:t>();		</a:t>
            </a:r>
            <a:r>
              <a:rPr lang="en-GB" sz="1400" dirty="0" smtClean="0">
                <a:solidFill>
                  <a:srgbClr val="00B050"/>
                </a:solidFill>
                <a:cs typeface="Courier New" pitchFamily="49" charset="0"/>
              </a:rPr>
              <a:t>//end drawing</a:t>
            </a:r>
            <a:endParaRPr lang="en-GB" sz="1400" dirty="0" smtClean="0">
              <a:solidFill>
                <a:srgbClr val="00B050"/>
              </a:solidFill>
              <a:cs typeface="Times New Roman" pitchFamily="18" charset="0"/>
            </a:endParaRP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tx1"/>
              </a:buClr>
              <a:buFontTx/>
              <a:buChar char="•"/>
              <a:defRPr/>
            </a:pPr>
            <a:endParaRPr lang="en-GB" sz="1000" dirty="0" smtClean="0"/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tx1"/>
              </a:buClr>
              <a:buFontTx/>
              <a:buChar char="•"/>
              <a:defRPr/>
            </a:pPr>
            <a:endParaRPr lang="en-GB" sz="1000" u="sng" baseline="30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2253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49532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This week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GB" altLang="en-US" dirty="0" smtClean="0"/>
              <a:t>What is Texturing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GB" altLang="en-US" dirty="0" smtClean="0"/>
              <a:t>Texturing Theory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GB" altLang="en-US" dirty="0" smtClean="0"/>
              <a:t>OpenGL Implementation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GB" altLang="en-US" dirty="0" smtClean="0"/>
              <a:t>Examples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GB" altLang="en-US" dirty="0">
                <a:cs typeface="Times New Roman" pitchFamily="18" charset="0"/>
              </a:rPr>
              <a:t>Sampling </a:t>
            </a:r>
            <a:r>
              <a:rPr lang="en-GB" altLang="en-US" dirty="0" smtClean="0">
                <a:cs typeface="Times New Roman" pitchFamily="18" charset="0"/>
              </a:rPr>
              <a:t>modes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GB" altLang="en-US" dirty="0" smtClean="0">
                <a:cs typeface="Times New Roman" pitchFamily="18" charset="0"/>
              </a:rPr>
              <a:t>Filtering</a:t>
            </a:r>
            <a:endParaRPr lang="en-GB" altLang="en-US" dirty="0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endParaRPr lang="en-GB" altLang="en-US" dirty="0" smtClean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endParaRPr lang="en-GB" altLang="en-US" dirty="0" smtClean="0"/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endParaRPr lang="en-GB" altLang="en-US" dirty="0" smtClean="0"/>
          </a:p>
          <a:p>
            <a:pPr lvl="1" eaLnBrk="1" hangingPunct="1">
              <a:lnSpc>
                <a:spcPct val="90000"/>
              </a:lnSpc>
            </a:pPr>
            <a:endParaRPr lang="en-GB" altLang="en-US" dirty="0" smtClean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Add a little colour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We can have OpenGL blend the texture with a colour</a:t>
            </a:r>
          </a:p>
          <a:p>
            <a:pPr lvl="1"/>
            <a:r>
              <a:rPr lang="en-GB" altLang="en-US" dirty="0" smtClean="0"/>
              <a:t>Set the colour</a:t>
            </a:r>
          </a:p>
          <a:p>
            <a:pPr lvl="2"/>
            <a:r>
              <a:rPr lang="en-GB" altLang="en-US" dirty="0" smtClean="0"/>
              <a:t>glColor3f(0.8, 0.0, 0.0);</a:t>
            </a:r>
          </a:p>
          <a:p>
            <a:pPr lvl="1"/>
            <a:r>
              <a:rPr lang="en-GB" altLang="en-US" dirty="0" smtClean="0"/>
              <a:t>Then render the quad with texture as before</a:t>
            </a:r>
          </a:p>
          <a:p>
            <a:pPr lvl="1"/>
            <a:r>
              <a:rPr lang="en-GB" altLang="en-US" dirty="0" smtClean="0"/>
              <a:t>Default colour is white</a:t>
            </a:r>
          </a:p>
          <a:p>
            <a:pPr lvl="2"/>
            <a:r>
              <a:rPr lang="en-GB" altLang="en-US" dirty="0" smtClean="0"/>
              <a:t>If changing the colour remember to reset it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For your information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OpenGL is a state machine!</a:t>
            </a:r>
          </a:p>
          <a:p>
            <a:pPr eaLnBrk="1" hangingPunct="1"/>
            <a:r>
              <a:rPr lang="en-GB" altLang="en-US" dirty="0" smtClean="0"/>
              <a:t>How do I turn off texturing?</a:t>
            </a:r>
          </a:p>
          <a:p>
            <a:pPr lvl="1" eaLnBrk="1" hangingPunct="1"/>
            <a:r>
              <a:rPr lang="en-GB" altLang="en-US" dirty="0" err="1" smtClean="0"/>
              <a:t>glBindTexture</a:t>
            </a:r>
            <a:r>
              <a:rPr lang="en-GB" altLang="en-US" dirty="0" smtClean="0"/>
              <a:t>(GL_TEXTURE_2D, NULL);</a:t>
            </a:r>
          </a:p>
          <a:p>
            <a:pPr lvl="1" eaLnBrk="1" hangingPunct="1"/>
            <a:r>
              <a:rPr lang="en-GB" altLang="en-US" dirty="0" smtClean="0"/>
              <a:t>and</a:t>
            </a:r>
          </a:p>
          <a:p>
            <a:pPr lvl="1" eaLnBrk="1" hangingPunct="1"/>
            <a:r>
              <a:rPr lang="en-GB" altLang="en-US" dirty="0" err="1" smtClean="0"/>
              <a:t>glDisable</a:t>
            </a:r>
            <a:r>
              <a:rPr lang="en-GB" altLang="en-US" dirty="0" smtClean="0"/>
              <a:t>(GL_TEXTURE_2D</a:t>
            </a:r>
            <a:r>
              <a:rPr lang="en-GB" altLang="en-US" dirty="0" smtClean="0"/>
              <a:t>);</a:t>
            </a:r>
          </a:p>
          <a:p>
            <a:pPr lvl="1" eaLnBrk="1" hangingPunct="1"/>
            <a:endParaRPr lang="en-GB" altLang="en-US" dirty="0" smtClean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Sampling Modes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What happens when the Texture Coordinates are off the edge of the texture (Greater than 1.0)?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No </a:t>
            </a:r>
            <a:r>
              <a:rPr lang="en-GB" altLang="en-US" sz="2400" dirty="0" err="1" smtClean="0"/>
              <a:t>texels</a:t>
            </a:r>
            <a:r>
              <a:rPr lang="en-GB" altLang="en-US" sz="2400" dirty="0" smtClean="0"/>
              <a:t> exist in this area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We can set various Sampling modes that dictate how OpenGL deals with this situation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Repeat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Mirror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Clamp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U,V coordinates are known as S,T after transforms</a:t>
            </a:r>
          </a:p>
        </p:txBody>
      </p:sp>
    </p:spTree>
    <p:extLst>
      <p:ext uri="{BB962C8B-B14F-4D97-AF65-F5344CB8AC3E}">
        <p14:creationId xmlns:p14="http://schemas.microsoft.com/office/powerpoint/2010/main" val="401427142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Sampling Modes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GL_REPEAT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/>
              <a:t>Texture coords wrap around to the other side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/>
              <a:t>Texture repeats across geometry surface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/>
              <a:t>For example, setting u and v to be 10.0 at the extremes of our object would tile 100 repetitions on the surface of the geometry</a:t>
            </a:r>
          </a:p>
        </p:txBody>
      </p:sp>
      <p:graphicFrame>
        <p:nvGraphicFramePr>
          <p:cNvPr id="5124" name="Object 6"/>
          <p:cNvGraphicFramePr>
            <a:graphicFrameLocks noChangeAspect="1"/>
          </p:cNvGraphicFramePr>
          <p:nvPr/>
        </p:nvGraphicFramePr>
        <p:xfrm>
          <a:off x="838200" y="4267200"/>
          <a:ext cx="76200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Image" r:id="rId4" imgW="12431746" imgH="3644444" progId="Photoshop.Image.7">
                  <p:embed/>
                </p:oleObj>
              </mc:Choice>
              <mc:Fallback>
                <p:oleObj name="Image" r:id="rId4" imgW="12431746" imgH="3644444" progId="Photoshop.Image.7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6200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306523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Sampling Modes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GL_MIRRORED_REPEAT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/>
              <a:t>Coordinates are reversed at the edge of the texture, so the image repeats, but is a mirror image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/>
              <a:t>Note: This is only available with extensions!</a:t>
            </a:r>
          </a:p>
          <a:p>
            <a:pPr lvl="2" eaLnBrk="1" hangingPunct="1">
              <a:buClr>
                <a:schemeClr val="tx1"/>
              </a:buClr>
            </a:pPr>
            <a:endParaRPr lang="en-GB" altLang="en-US" baseline="300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baseline="300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baseline="30000" smtClean="0"/>
          </a:p>
        </p:txBody>
      </p:sp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914400" y="3429000"/>
          <a:ext cx="7391400" cy="308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Image" r:id="rId4" imgW="8825397" imgH="3682540" progId="Photoshop.Image.7">
                  <p:embed/>
                </p:oleObj>
              </mc:Choice>
              <mc:Fallback>
                <p:oleObj name="Image" r:id="rId4" imgW="8825397" imgH="3682540" progId="Photoshop.Image.7">
                  <p:embed/>
                  <p:pic>
                    <p:nvPicPr>
                      <p:cNvPr id="614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429000"/>
                        <a:ext cx="7391400" cy="308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9128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Sampling Modes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GL_CLAMP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All coordinates Greater than 1 are set to 1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All coordinates Less than 0 are set to 0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Not suited to certain texture types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mtClean="0"/>
              <a:t>Useful for preventing wrapping artifacts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baseline="30000" smtClean="0"/>
          </a:p>
        </p:txBody>
      </p:sp>
    </p:spTree>
    <p:extLst>
      <p:ext uri="{BB962C8B-B14F-4D97-AF65-F5344CB8AC3E}">
        <p14:creationId xmlns:p14="http://schemas.microsoft.com/office/powerpoint/2010/main" val="337709170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164513" cy="3925888"/>
          </a:xfrm>
        </p:spPr>
        <p:txBody>
          <a:bodyPr/>
          <a:lstStyle/>
          <a:p>
            <a:r>
              <a:rPr lang="en-GB" altLang="en-US" sz="2400" dirty="0" smtClean="0"/>
              <a:t>We are going to look at setting up repeating a texture</a:t>
            </a:r>
          </a:p>
          <a:p>
            <a:r>
              <a:rPr lang="en-GB" altLang="en-US" sz="2400" dirty="0" smtClean="0"/>
              <a:t>Drawing </a:t>
            </a:r>
            <a:r>
              <a:rPr lang="en-GB" altLang="en-US" sz="2400" dirty="0" smtClean="0"/>
              <a:t>the quad from earlier</a:t>
            </a:r>
            <a:endParaRPr lang="en-GB" altLang="en-US" sz="2400" dirty="0" smtClean="0"/>
          </a:p>
          <a:p>
            <a:pPr lvl="1"/>
            <a:r>
              <a:rPr lang="en-GB" altLang="en-US" sz="2400" dirty="0" smtClean="0"/>
              <a:t>Update some of the Texture coordinates</a:t>
            </a:r>
          </a:p>
          <a:p>
            <a:pPr lvl="1"/>
            <a:r>
              <a:rPr lang="en-GB" altLang="en-US" sz="2400" dirty="0" smtClean="0"/>
              <a:t>Now have </a:t>
            </a:r>
            <a:r>
              <a:rPr lang="en-GB" altLang="en-US" sz="2400" i="1" dirty="0" smtClean="0"/>
              <a:t>u</a:t>
            </a:r>
            <a:r>
              <a:rPr lang="en-GB" altLang="en-US" sz="2400" dirty="0" smtClean="0"/>
              <a:t> set to 2 </a:t>
            </a: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924175"/>
            <a:ext cx="352901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14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What is Texturing?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6364288" cy="46482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Technique </a:t>
            </a:r>
            <a:r>
              <a:rPr lang="en-GB" altLang="en-US" sz="2400" dirty="0"/>
              <a:t>to improve visual quality at a low cost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Takes </a:t>
            </a:r>
            <a:r>
              <a:rPr lang="en-GB" altLang="en-US" sz="2400" dirty="0"/>
              <a:t>a 2D image and applies it to a 3D surface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Without </a:t>
            </a:r>
            <a:r>
              <a:rPr lang="en-GB" altLang="en-US" sz="2400" dirty="0" smtClean="0"/>
              <a:t>textures, this kind of image would have to be represented with geometry / </a:t>
            </a:r>
            <a:r>
              <a:rPr lang="en-GB" altLang="en-US" sz="2400" dirty="0" smtClean="0"/>
              <a:t>materials</a:t>
            </a:r>
            <a:endParaRPr lang="en-GB" altLang="en-US" sz="2400" dirty="0" smtClean="0"/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00200"/>
            <a:ext cx="19843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265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smtClean="0"/>
              <a:t>I didn’t set it to repeat</a:t>
            </a:r>
          </a:p>
          <a:p>
            <a:pPr>
              <a:defRPr/>
            </a:pPr>
            <a:r>
              <a:rPr lang="en-GB" sz="2400" dirty="0" smtClean="0"/>
              <a:t>Code to setup wrapping / repeat</a:t>
            </a:r>
          </a:p>
          <a:p>
            <a:pPr lvl="2">
              <a:defRPr/>
            </a:pPr>
            <a:r>
              <a:rPr lang="en-GB" sz="2000" dirty="0" err="1"/>
              <a:t>glTexParameteri</a:t>
            </a:r>
            <a:r>
              <a:rPr lang="en-GB" sz="2000" dirty="0"/>
              <a:t>(GL_TEXTURE_2D, GL_TEXTURE_WRAP_S, GL_REPEAT);</a:t>
            </a:r>
          </a:p>
          <a:p>
            <a:pPr lvl="2">
              <a:defRPr/>
            </a:pPr>
            <a:r>
              <a:rPr lang="en-GB" sz="2000" dirty="0" err="1"/>
              <a:t>glTexParameteri</a:t>
            </a:r>
            <a:r>
              <a:rPr lang="en-GB" sz="2000" dirty="0"/>
              <a:t>(GL_TEXTURE_2D, GL_TEXTURE_WRAP_T, GL_REPEAT);</a:t>
            </a:r>
          </a:p>
          <a:p>
            <a:pPr>
              <a:defRPr/>
            </a:pPr>
            <a:r>
              <a:rPr lang="en-GB" sz="2400" dirty="0" smtClean="0"/>
              <a:t>Be careful this is only applied to the active texture</a:t>
            </a:r>
          </a:p>
          <a:p>
            <a:pPr lvl="1">
              <a:defRPr/>
            </a:pPr>
            <a:r>
              <a:rPr lang="en-GB" sz="2400" dirty="0" smtClean="0"/>
              <a:t>Fine if we have one texture</a:t>
            </a:r>
          </a:p>
          <a:p>
            <a:pPr lvl="1">
              <a:defRPr/>
            </a:pPr>
            <a:r>
              <a:rPr lang="en-GB" sz="2400" dirty="0" smtClean="0"/>
              <a:t>Needs recalled if we change texture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4793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65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Now set both the </a:t>
            </a:r>
            <a:r>
              <a:rPr lang="en-GB" altLang="en-US" i="1" smtClean="0"/>
              <a:t>u </a:t>
            </a:r>
            <a:r>
              <a:rPr lang="en-GB" altLang="en-US" smtClean="0"/>
              <a:t>and </a:t>
            </a:r>
            <a:r>
              <a:rPr lang="en-GB" altLang="en-US" i="1" smtClean="0"/>
              <a:t>v</a:t>
            </a:r>
            <a:r>
              <a:rPr lang="en-GB" altLang="en-US" smtClean="0"/>
              <a:t> to 3</a:t>
            </a:r>
          </a:p>
        </p:txBody>
      </p:sp>
    </p:spTree>
    <p:extLst>
      <p:ext uri="{BB962C8B-B14F-4D97-AF65-F5344CB8AC3E}">
        <p14:creationId xmlns:p14="http://schemas.microsoft.com/office/powerpoint/2010/main" val="1581136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18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smtClean="0"/>
              <a:t>Clamping</a:t>
            </a:r>
          </a:p>
          <a:p>
            <a:pPr lvl="1"/>
            <a:r>
              <a:rPr lang="en-GB" altLang="en-US" sz="2400" smtClean="0"/>
              <a:t>Here I set the the WRAP_T to GL_CLAMP</a:t>
            </a:r>
          </a:p>
          <a:p>
            <a:pPr lvl="2"/>
            <a:r>
              <a:rPr lang="en-GB" altLang="en-US" sz="2000" smtClean="0"/>
              <a:t>glTexParameteri(GL_TEXTURE_2D, GL_TEXTURE_WRAP_S, GL_REPEAT);</a:t>
            </a:r>
          </a:p>
          <a:p>
            <a:pPr lvl="2"/>
            <a:r>
              <a:rPr lang="en-GB" altLang="en-US" sz="2000" smtClean="0"/>
              <a:t>glTexParameteri(GL_TEXTURE_2D, GL_TEXTURE_WRAP_T, </a:t>
            </a:r>
            <a:r>
              <a:rPr lang="en-GB" altLang="en-US" sz="2000" smtClean="0">
                <a:solidFill>
                  <a:srgbClr val="FF0000"/>
                </a:solidFill>
              </a:rPr>
              <a:t>GL_CLAMP</a:t>
            </a:r>
            <a:r>
              <a:rPr lang="en-GB" altLang="en-US" sz="2000" smtClean="0"/>
              <a:t>);</a:t>
            </a:r>
          </a:p>
          <a:p>
            <a:pPr lvl="1"/>
            <a:r>
              <a:rPr lang="en-GB" altLang="en-US" sz="2400" smtClean="0"/>
              <a:t>But left the UV’s set to 3</a:t>
            </a:r>
          </a:p>
          <a:p>
            <a:pPr lvl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28443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528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929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I clamped everything!</a:t>
            </a:r>
          </a:p>
          <a:p>
            <a:pPr lvl="1"/>
            <a:r>
              <a:rPr lang="en-GB" altLang="en-US" dirty="0" smtClean="0"/>
              <a:t>Both S and T wrap were set to </a:t>
            </a:r>
            <a:r>
              <a:rPr lang="en-GB" altLang="en-US" dirty="0" smtClean="0"/>
              <a:t>GL_CLAMP</a:t>
            </a:r>
          </a:p>
          <a:p>
            <a:pPr lvl="1"/>
            <a:r>
              <a:rPr lang="en-GB" altLang="en-US" dirty="0" smtClean="0"/>
              <a:t>But </a:t>
            </a:r>
            <a:r>
              <a:rPr lang="en-GB" altLang="en-US" dirty="0" smtClean="0"/>
              <a:t>UV’s still set to 3</a:t>
            </a:r>
          </a:p>
          <a:p>
            <a:pPr lvl="1"/>
            <a:r>
              <a:rPr lang="en-GB" altLang="en-US" dirty="0" smtClean="0">
                <a:sym typeface="Wingdings" pitchFamily="2" charset="2"/>
              </a:rPr>
              <a:t> 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8265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44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Colour by polygon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6148" name="Picture 2" descr="http://upload.wikimedia.org/wikipedia/en/2/22/Virtua_Figh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4724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 descr="http://upload.wikimedia.org/wikipedia/en/6/6d/I%2C_Robot_%28arcade_game%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2636838"/>
            <a:ext cx="37719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MIRROED_REPEAT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Requires glew library</a:t>
            </a:r>
          </a:p>
          <a:p>
            <a:pPr lvl="1"/>
            <a:r>
              <a:rPr lang="en-GB" altLang="en-US" smtClean="0"/>
              <a:t>Easy enough to find online</a:t>
            </a:r>
          </a:p>
          <a:p>
            <a:r>
              <a:rPr lang="en-GB" altLang="en-US" smtClean="0"/>
              <a:t>Also allows other forms of sampling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97200"/>
            <a:ext cx="7991475" cy="369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33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Others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8713787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48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Sampling in 3D Graphics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Texture Sampling</a:t>
            </a:r>
          </a:p>
          <a:p>
            <a:pPr lvl="1" eaLnBrk="1" hangingPunct="1"/>
            <a:r>
              <a:rPr lang="en-GB" altLang="en-US" dirty="0" smtClean="0"/>
              <a:t>Whenever a texture is applied to a surface it is sampled as part of the rasterizer stage</a:t>
            </a:r>
          </a:p>
          <a:p>
            <a:pPr lvl="2" eaLnBrk="1" hangingPunct="1"/>
            <a:r>
              <a:rPr lang="en-GB" altLang="en-US" dirty="0" smtClean="0"/>
              <a:t>Texture coordinates are transformed</a:t>
            </a:r>
          </a:p>
          <a:p>
            <a:pPr lvl="2" eaLnBrk="1" hangingPunct="1"/>
            <a:r>
              <a:rPr lang="en-GB" altLang="en-US" dirty="0" smtClean="0"/>
              <a:t>Rasterizer must decide which Texel or </a:t>
            </a:r>
            <a:r>
              <a:rPr lang="en-GB" altLang="en-US" dirty="0" err="1" smtClean="0"/>
              <a:t>Texels</a:t>
            </a:r>
            <a:r>
              <a:rPr lang="en-GB" altLang="en-US" dirty="0" smtClean="0"/>
              <a:t> to apply to the colour value for that Pixel</a:t>
            </a:r>
          </a:p>
          <a:p>
            <a:pPr lvl="2" eaLnBrk="1" hangingPunct="1"/>
            <a:r>
              <a:rPr lang="en-GB" altLang="en-US" dirty="0" smtClean="0"/>
              <a:t>There are several techniques, each varying in quality and speed</a:t>
            </a:r>
          </a:p>
          <a:p>
            <a:pPr lvl="2" eaLnBrk="1" hangingPunct="1"/>
            <a:r>
              <a:rPr lang="en-GB" altLang="en-US" dirty="0" smtClean="0"/>
              <a:t>This process must be done in HARDWARE for speed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63078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Texture sampling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When rendering a texture object the graphics hardware has to determine what colour each pixel is</a:t>
            </a:r>
          </a:p>
          <a:p>
            <a:pPr eaLnBrk="1" hangingPunct="1"/>
            <a:r>
              <a:rPr lang="en-GB" altLang="en-US" smtClean="0"/>
              <a:t>This is done by sampling the texture</a:t>
            </a:r>
          </a:p>
          <a:p>
            <a:pPr eaLnBrk="1" hangingPunct="1"/>
            <a:r>
              <a:rPr lang="en-GB" altLang="en-US" smtClean="0"/>
              <a:t>Best case scenario</a:t>
            </a:r>
          </a:p>
          <a:p>
            <a:pPr marL="639763" lvl="1" indent="-273050" eaLnBrk="1" hangingPunct="1">
              <a:buFont typeface="Wingdings 2" pitchFamily="18" charset="2"/>
              <a:buChar char=""/>
            </a:pPr>
            <a:r>
              <a:rPr lang="en-GB" altLang="en-US" smtClean="0"/>
              <a:t>There is a one-to-one mapping between texels and pixels</a:t>
            </a:r>
          </a:p>
          <a:p>
            <a:pPr marL="639763" lvl="1" indent="-273050" eaLnBrk="1" hangingPunct="1">
              <a:buFont typeface="Wingdings 2" pitchFamily="18" charset="2"/>
              <a:buChar char=""/>
            </a:pPr>
            <a:endParaRPr lang="en-GB" altLang="en-US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891540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7805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Texture sampling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However, this is not usually the case</a:t>
            </a:r>
          </a:p>
          <a:p>
            <a:pPr eaLnBrk="1" hangingPunct="1"/>
            <a:r>
              <a:rPr lang="en-GB" altLang="en-US" smtClean="0"/>
              <a:t>Either there are more than one texel per pixel</a:t>
            </a:r>
          </a:p>
          <a:p>
            <a:pPr eaLnBrk="1" hangingPunct="1"/>
            <a:r>
              <a:rPr lang="en-GB" altLang="en-US" smtClean="0"/>
              <a:t>Or one than one pixel per texel</a:t>
            </a:r>
          </a:p>
          <a:p>
            <a:pPr lvl="1" eaLnBrk="1" hangingPunct="1"/>
            <a:r>
              <a:rPr lang="en-GB" altLang="en-US" smtClean="0"/>
              <a:t>Introduces distortion (Aliasing) of original image</a:t>
            </a:r>
          </a:p>
          <a:p>
            <a:pPr lvl="1" eaLnBrk="1" hangingPunct="1"/>
            <a:r>
              <a:rPr lang="en-GB" altLang="en-US" smtClean="0"/>
              <a:t>Often referred to as Pixilation</a:t>
            </a:r>
          </a:p>
        </p:txBody>
      </p:sp>
    </p:spTree>
    <p:extLst>
      <p:ext uri="{BB962C8B-B14F-4D97-AF65-F5344CB8AC3E}">
        <p14:creationId xmlns:p14="http://schemas.microsoft.com/office/powerpoint/2010/main" val="2708251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Texture sampling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technique to solve this problem is called </a:t>
            </a:r>
            <a:r>
              <a:rPr lang="en-GB" altLang="en-US" i="1" smtClean="0"/>
              <a:t>Texture Filtering</a:t>
            </a:r>
            <a:endParaRPr lang="en-GB" altLang="en-US" smtClean="0"/>
          </a:p>
          <a:p>
            <a:pPr eaLnBrk="1" hangingPunct="1"/>
            <a:r>
              <a:rPr lang="en-GB" altLang="en-US" smtClean="0"/>
              <a:t>There are different methods of texture filtering</a:t>
            </a:r>
          </a:p>
          <a:p>
            <a:pPr marL="822325" lvl="1" indent="-457200" eaLnBrk="1" hangingPunct="1"/>
            <a:r>
              <a:rPr lang="en-GB" altLang="en-US" smtClean="0"/>
              <a:t>Point sampling</a:t>
            </a:r>
          </a:p>
          <a:p>
            <a:pPr marL="822325" lvl="1" indent="-457200" eaLnBrk="1" hangingPunct="1"/>
            <a:r>
              <a:rPr lang="en-GB" altLang="en-US" smtClean="0"/>
              <a:t>Bilinear filtering</a:t>
            </a:r>
          </a:p>
          <a:p>
            <a:pPr marL="822325" lvl="1" indent="-457200" eaLnBrk="1" hangingPunct="1"/>
            <a:r>
              <a:rPr lang="en-GB" altLang="en-US" smtClean="0"/>
              <a:t>Mipmapping</a:t>
            </a:r>
          </a:p>
          <a:p>
            <a:pPr marL="822325" lvl="1" indent="-457200" eaLnBrk="1" hangingPunct="1"/>
            <a:r>
              <a:rPr lang="en-GB" altLang="en-US" smtClean="0"/>
              <a:t>Trilinear filtering</a:t>
            </a:r>
          </a:p>
          <a:p>
            <a:pPr marL="822325" lvl="1" indent="-457200" eaLnBrk="1" hangingPunct="1"/>
            <a:r>
              <a:rPr lang="en-GB" altLang="en-US" smtClean="0"/>
              <a:t>Anisotropic filtering</a:t>
            </a:r>
          </a:p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16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Point sampling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Also known as Nearest Neighbour sampling</a:t>
            </a:r>
          </a:p>
          <a:p>
            <a:pPr eaLnBrk="1" hangingPunct="1"/>
            <a:r>
              <a:rPr lang="en-GB" altLang="en-US" sz="2400" dirty="0" smtClean="0"/>
              <a:t>A fast and crude method</a:t>
            </a:r>
          </a:p>
          <a:p>
            <a:pPr eaLnBrk="1" hangingPunct="1"/>
            <a:r>
              <a:rPr lang="en-GB" altLang="en-US" sz="2400" dirty="0" smtClean="0"/>
              <a:t>The </a:t>
            </a:r>
            <a:r>
              <a:rPr lang="en-GB" altLang="en-US" sz="2400" dirty="0" err="1" smtClean="0"/>
              <a:t>texel</a:t>
            </a:r>
            <a:r>
              <a:rPr lang="en-GB" altLang="en-US" sz="2400" dirty="0" smtClean="0"/>
              <a:t> that is closest to the centre of the pixel is used</a:t>
            </a:r>
          </a:p>
          <a:p>
            <a:pPr eaLnBrk="1" hangingPunct="1"/>
            <a:r>
              <a:rPr lang="en-GB" altLang="en-US" sz="2400" dirty="0" smtClean="0"/>
              <a:t>Results in a large number of artefacts “texture </a:t>
            </a:r>
            <a:r>
              <a:rPr lang="en-GB" altLang="en-US" sz="2400" dirty="0" err="1" smtClean="0"/>
              <a:t>blockiness</a:t>
            </a:r>
            <a:r>
              <a:rPr lang="en-GB" altLang="en-US" sz="2400" dirty="0" smtClean="0"/>
              <a:t>” during magnification</a:t>
            </a:r>
          </a:p>
          <a:p>
            <a:pPr eaLnBrk="1" hangingPunct="1"/>
            <a:r>
              <a:rPr lang="en-GB" altLang="en-US" sz="2400" dirty="0" smtClean="0"/>
              <a:t>And aliasing and shimmering during minimisation</a:t>
            </a:r>
          </a:p>
          <a:p>
            <a:pPr eaLnBrk="1" hangingPunct="1"/>
            <a:r>
              <a:rPr lang="en-GB" altLang="en-US" sz="2400" dirty="0" smtClean="0"/>
              <a:t>This is most pronounced on textures with high special frequencies </a:t>
            </a:r>
          </a:p>
          <a:p>
            <a:pPr marL="822325" lvl="1" indent="-457200" eaLnBrk="1" hangingPunct="1"/>
            <a:r>
              <a:rPr lang="en-GB" altLang="en-US" sz="2400" dirty="0" smtClean="0"/>
              <a:t>Chess board is the worst case scenario</a:t>
            </a:r>
          </a:p>
        </p:txBody>
      </p:sp>
    </p:spTree>
    <p:extLst>
      <p:ext uri="{BB962C8B-B14F-4D97-AF65-F5344CB8AC3E}">
        <p14:creationId xmlns:p14="http://schemas.microsoft.com/office/powerpoint/2010/main" val="35892783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Point sampling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0244" name="Picture 4" descr="C:\Users\Paul\Documents\Work\Teaching\2012\AG0800a\semester2\lectures\ches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434583" cy="543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8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Point Sampling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smtClean="0"/>
              <a:t>The Nyquist Limit</a:t>
            </a:r>
          </a:p>
          <a:p>
            <a:pPr lvl="1" eaLnBrk="1" hangingPunct="1"/>
            <a:r>
              <a:rPr lang="en-GB" altLang="en-US" sz="2400" smtClean="0"/>
              <a:t>Harry Nyquist important contributor to Information theory</a:t>
            </a:r>
          </a:p>
          <a:p>
            <a:pPr lvl="1" eaLnBrk="1" hangingPunct="1"/>
            <a:r>
              <a:rPr lang="en-GB" altLang="en-US" sz="2400" smtClean="0"/>
              <a:t>States that in order to obtain an accurate representation of a signal, the sampling frequency must be DOUBLE that of the signal frequency</a:t>
            </a:r>
          </a:p>
          <a:p>
            <a:pPr lvl="2" eaLnBrk="1" hangingPunct="1"/>
            <a:r>
              <a:rPr lang="en-GB" altLang="en-US" smtClean="0"/>
              <a:t>Therefore to accurately sample a texture with no aliasing, it would need to be done at double its resolution</a:t>
            </a:r>
          </a:p>
        </p:txBody>
      </p:sp>
    </p:spTree>
    <p:extLst>
      <p:ext uri="{BB962C8B-B14F-4D97-AF65-F5344CB8AC3E}">
        <p14:creationId xmlns:p14="http://schemas.microsoft.com/office/powerpoint/2010/main" val="20120304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Multi-Sampling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Concept</a:t>
            </a:r>
          </a:p>
          <a:p>
            <a:pPr lvl="1" eaLnBrk="1" hangingPunct="1"/>
            <a:r>
              <a:rPr lang="en-GB" altLang="en-US" sz="2400" dirty="0" smtClean="0"/>
              <a:t>It is possible to reduce or eliminate Aliasing artefacts at the cost of additional processing </a:t>
            </a:r>
          </a:p>
          <a:p>
            <a:pPr lvl="1" eaLnBrk="1" hangingPunct="1"/>
            <a:r>
              <a:rPr lang="en-GB" altLang="en-US" sz="2400" dirty="0" smtClean="0"/>
              <a:t>Varies in sophistication according to the complexity (and hence cost) of the Hardware design </a:t>
            </a:r>
          </a:p>
          <a:p>
            <a:pPr lvl="1" eaLnBrk="1" hangingPunct="1"/>
            <a:r>
              <a:rPr lang="en-GB" altLang="en-US" sz="2400" dirty="0" smtClean="0"/>
              <a:t>The term “Texture Filtering” applies to the process of sampling and combining multiple </a:t>
            </a:r>
            <a:r>
              <a:rPr lang="en-GB" altLang="en-US" sz="2400" dirty="0" err="1" smtClean="0"/>
              <a:t>texels</a:t>
            </a:r>
            <a:endParaRPr lang="en-GB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468022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What is Texturing?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2910" indent="-457200" eaLnBrk="1" fontAlgn="auto" hangingPunct="1">
              <a:spcAft>
                <a:spcPts val="0"/>
              </a:spcAft>
              <a:buClr>
                <a:schemeClr val="tx1"/>
              </a:buClr>
              <a:defRPr/>
            </a:pPr>
            <a:r>
              <a:rPr lang="en-GB" sz="2400" dirty="0" smtClean="0"/>
              <a:t>Modern </a:t>
            </a:r>
            <a:r>
              <a:rPr lang="en-GB" sz="2400" dirty="0" smtClean="0"/>
              <a:t>games typically combine many layers of textures and effects to create more realistic effects</a:t>
            </a:r>
          </a:p>
          <a:p>
            <a:pPr lvl="1" eaLnBrk="1" fontAlgn="auto" hangingPunct="1">
              <a:spcAft>
                <a:spcPts val="0"/>
              </a:spcAft>
              <a:buClr>
                <a:schemeClr val="tx1"/>
              </a:buClr>
              <a:defRPr/>
            </a:pPr>
            <a:r>
              <a:rPr lang="en-GB" sz="2400" dirty="0" smtClean="0"/>
              <a:t>Texture map</a:t>
            </a:r>
          </a:p>
          <a:p>
            <a:pPr lvl="1" eaLnBrk="1" fontAlgn="auto" hangingPunct="1">
              <a:spcAft>
                <a:spcPts val="0"/>
              </a:spcAft>
              <a:buClr>
                <a:schemeClr val="tx1"/>
              </a:buClr>
              <a:defRPr/>
            </a:pPr>
            <a:r>
              <a:rPr lang="en-GB" sz="2400" dirty="0" smtClean="0"/>
              <a:t>Normal map</a:t>
            </a:r>
          </a:p>
          <a:p>
            <a:pPr lvl="1" eaLnBrk="1" fontAlgn="auto" hangingPunct="1">
              <a:spcAft>
                <a:spcPts val="0"/>
              </a:spcAft>
              <a:buClr>
                <a:schemeClr val="tx1"/>
              </a:buClr>
              <a:defRPr/>
            </a:pPr>
            <a:r>
              <a:rPr lang="en-GB" sz="2400" dirty="0" smtClean="0"/>
              <a:t>Ambient occlusion map</a:t>
            </a:r>
          </a:p>
          <a:p>
            <a:pPr lvl="1" eaLnBrk="1" fontAlgn="auto" hangingPunct="1">
              <a:spcAft>
                <a:spcPts val="0"/>
              </a:spcAft>
              <a:buClr>
                <a:schemeClr val="tx1"/>
              </a:buClr>
              <a:defRPr/>
            </a:pPr>
            <a:r>
              <a:rPr lang="en-GB" sz="2400" dirty="0" err="1" smtClean="0"/>
              <a:t>Specular</a:t>
            </a:r>
            <a:r>
              <a:rPr lang="en-GB" sz="2400" dirty="0" smtClean="0"/>
              <a:t> map  </a:t>
            </a:r>
          </a:p>
          <a:p>
            <a:pPr lvl="1" eaLnBrk="1" fontAlgn="auto" hangingPunct="1">
              <a:spcAft>
                <a:spcPts val="0"/>
              </a:spcAft>
              <a:buClr>
                <a:schemeClr val="tx1"/>
              </a:buClr>
              <a:defRPr/>
            </a:pPr>
            <a:r>
              <a:rPr lang="en-GB" sz="2400" dirty="0" smtClean="0"/>
              <a:t>etc</a:t>
            </a:r>
          </a:p>
          <a:p>
            <a:pPr lvl="2" eaLnBrk="1" fontAlgn="auto" hangingPunct="1">
              <a:spcAft>
                <a:spcPts val="0"/>
              </a:spcAft>
              <a:buClr>
                <a:schemeClr val="tx1"/>
              </a:buClr>
              <a:defRPr/>
            </a:pPr>
            <a:endParaRPr lang="en-GB" dirty="0" smtClean="0"/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tx1"/>
              </a:buClr>
              <a:buFontTx/>
              <a:buChar char="•"/>
              <a:defRPr/>
            </a:pPr>
            <a:endParaRPr lang="en-GB" u="sng" baseline="30000" dirty="0" smtClean="0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Bilinear 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altLang="en-US" sz="2400" dirty="0" smtClean="0"/>
              <a:t>The 4 </a:t>
            </a:r>
            <a:r>
              <a:rPr lang="en-GB" altLang="en-US" sz="2400" dirty="0" err="1" smtClean="0"/>
              <a:t>texels</a:t>
            </a:r>
            <a:r>
              <a:rPr lang="en-GB" altLang="en-US" sz="2400" dirty="0" smtClean="0"/>
              <a:t> surrounding the pixel centre are sampled</a:t>
            </a:r>
          </a:p>
          <a:p>
            <a:pPr eaLnBrk="1" hangingPunct="1">
              <a:defRPr/>
            </a:pPr>
            <a:r>
              <a:rPr lang="en-GB" altLang="en-US" sz="2400" dirty="0" smtClean="0"/>
              <a:t>The resulting colour is a weighted average of their colours</a:t>
            </a:r>
          </a:p>
          <a:p>
            <a:pPr eaLnBrk="1" hangingPunct="1">
              <a:defRPr/>
            </a:pPr>
            <a:r>
              <a:rPr lang="en-GB" altLang="en-US" sz="2400" dirty="0" smtClean="0"/>
              <a:t>The weights are based on the distances of the </a:t>
            </a:r>
            <a:r>
              <a:rPr lang="en-GB" altLang="en-US" sz="2400" dirty="0" err="1" smtClean="0"/>
              <a:t>texel</a:t>
            </a:r>
            <a:r>
              <a:rPr lang="en-GB" altLang="en-US" sz="2400" dirty="0" smtClean="0"/>
              <a:t> centres to the pixel centre</a:t>
            </a:r>
          </a:p>
          <a:p>
            <a:pPr lvl="2" eaLnBrk="1" hangingPunct="1">
              <a:defRPr/>
            </a:pPr>
            <a:r>
              <a:rPr lang="en-GB" altLang="en-US" sz="2000" dirty="0" smtClean="0"/>
              <a:t>Nearest has the most effect</a:t>
            </a:r>
          </a:p>
          <a:p>
            <a:pPr lvl="2" eaLnBrk="1" hangingPunct="1">
              <a:defRPr/>
            </a:pPr>
            <a:r>
              <a:rPr lang="en-GB" altLang="en-US" sz="2000" dirty="0" smtClean="0"/>
              <a:t>Farthest has the least effect</a:t>
            </a:r>
          </a:p>
          <a:p>
            <a:pPr lvl="2" eaLnBrk="1" hangingPunct="1">
              <a:defRPr/>
            </a:pPr>
            <a:r>
              <a:rPr lang="en-GB" altLang="en-US" sz="2000" dirty="0" smtClean="0"/>
              <a:t>All four </a:t>
            </a:r>
            <a:r>
              <a:rPr lang="en-GB" altLang="en-US" sz="2000" dirty="0" err="1" smtClean="0"/>
              <a:t>texels</a:t>
            </a:r>
            <a:r>
              <a:rPr lang="en-GB" altLang="en-US" sz="2000" dirty="0" smtClean="0"/>
              <a:t> are combined using this ratio into the final pixel</a:t>
            </a:r>
          </a:p>
        </p:txBody>
      </p:sp>
    </p:spTree>
    <p:extLst>
      <p:ext uri="{BB962C8B-B14F-4D97-AF65-F5344CB8AC3E}">
        <p14:creationId xmlns:p14="http://schemas.microsoft.com/office/powerpoint/2010/main" val="2688041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Bilinear</a:t>
            </a:r>
          </a:p>
        </p:txBody>
      </p:sp>
      <p:sp>
        <p:nvSpPr>
          <p:cNvPr id="143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497888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03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Bilinear Filtering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smtClean="0"/>
              <a:t>Results</a:t>
            </a:r>
          </a:p>
          <a:p>
            <a:pPr lvl="1" eaLnBrk="1" hangingPunct="1"/>
            <a:r>
              <a:rPr lang="en-GB" altLang="en-US" sz="2400" smtClean="0"/>
              <a:t>As there is now a smooth gradient of colour change from one texel to the next</a:t>
            </a:r>
          </a:p>
          <a:p>
            <a:pPr lvl="1" eaLnBrk="1" hangingPunct="1"/>
            <a:r>
              <a:rPr lang="en-GB" altLang="en-US" sz="2400" smtClean="0"/>
              <a:t>Instead of the abrupt jump as seen in Nearest Neighbour</a:t>
            </a:r>
          </a:p>
          <a:p>
            <a:pPr lvl="1" eaLnBrk="1" hangingPunct="1"/>
            <a:r>
              <a:rPr lang="en-GB" altLang="en-US" sz="2400" smtClean="0"/>
              <a:t>Effectively ‘blurs’ out the aliasing artefacts</a:t>
            </a:r>
          </a:p>
          <a:p>
            <a:pPr lvl="1" eaLnBrk="1" hangingPunct="1"/>
            <a:r>
              <a:rPr lang="en-GB" altLang="en-US" sz="2400" smtClean="0"/>
              <a:t>We can scale textures to greater extremes before artefacts begin to appear again</a:t>
            </a:r>
          </a:p>
          <a:p>
            <a:pPr lvl="1" eaLnBrk="1" hangingPunct="1"/>
            <a:r>
              <a:rPr lang="en-GB" altLang="en-US" sz="2400" smtClean="0"/>
              <a:t>Reasonably cheap and effective</a:t>
            </a:r>
          </a:p>
          <a:p>
            <a:pPr lvl="1" eaLnBrk="1" hangingPunct="1"/>
            <a:r>
              <a:rPr lang="en-GB" altLang="en-US" sz="2400" smtClean="0"/>
              <a:t>Still not ideal visual quality</a:t>
            </a:r>
          </a:p>
        </p:txBody>
      </p:sp>
    </p:spTree>
    <p:extLst>
      <p:ext uri="{BB962C8B-B14F-4D97-AF65-F5344CB8AC3E}">
        <p14:creationId xmlns:p14="http://schemas.microsoft.com/office/powerpoint/2010/main" val="3851026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MIP Mapping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smtClean="0"/>
              <a:t>Concept</a:t>
            </a:r>
          </a:p>
          <a:p>
            <a:pPr lvl="1" eaLnBrk="1" hangingPunct="1"/>
            <a:r>
              <a:rPr lang="en-GB" altLang="en-US" sz="2400" smtClean="0"/>
              <a:t>A pre-calculated, optimized collections of images that accompany a main texture </a:t>
            </a:r>
          </a:p>
          <a:p>
            <a:pPr lvl="1" eaLnBrk="1" hangingPunct="1"/>
            <a:r>
              <a:rPr lang="en-GB" altLang="en-US" sz="2400" smtClean="0"/>
              <a:t>Intended to increase rendering speed and reduce aliasing artefacts</a:t>
            </a:r>
          </a:p>
          <a:p>
            <a:pPr lvl="1" eaLnBrk="1" hangingPunct="1"/>
            <a:r>
              <a:rPr lang="en-GB" altLang="en-US" sz="2400" smtClean="0"/>
              <a:t>The texels on a surface are already combined for each surface</a:t>
            </a:r>
          </a:p>
          <a:p>
            <a:pPr lvl="1" eaLnBrk="1" hangingPunct="1"/>
            <a:r>
              <a:rPr lang="en-GB" altLang="en-US" sz="2400" smtClean="0"/>
              <a:t>MIP = Multum in Parvo (Much in little)</a:t>
            </a:r>
          </a:p>
          <a:p>
            <a:pPr lvl="2" eaLnBrk="1" hangingPunct="1"/>
            <a:r>
              <a:rPr lang="en-GB" altLang="en-US" sz="2000" smtClean="0"/>
              <a:t>Or Multiple Image Pyramid</a:t>
            </a:r>
          </a:p>
          <a:p>
            <a:pPr lvl="1" eaLnBrk="1" hangingPunct="1"/>
            <a:r>
              <a:rPr lang="en-GB" altLang="en-US" sz="2400" smtClean="0"/>
              <a:t>Mipmaps need more space in memory</a:t>
            </a:r>
          </a:p>
        </p:txBody>
      </p:sp>
    </p:spTree>
    <p:extLst>
      <p:ext uri="{BB962C8B-B14F-4D97-AF65-F5344CB8AC3E}">
        <p14:creationId xmlns:p14="http://schemas.microsoft.com/office/powerpoint/2010/main" val="33547863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MIP Mapping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GB" sz="2400" dirty="0" smtClean="0"/>
              <a:t>Implementation</a:t>
            </a:r>
          </a:p>
          <a:p>
            <a:pPr lvl="1" eaLnBrk="1" hangingPunct="1">
              <a:defRPr/>
            </a:pPr>
            <a:r>
              <a:rPr lang="en-GB" sz="2400" dirty="0" smtClean="0"/>
              <a:t>Each texture has a pre-generated series of </a:t>
            </a:r>
            <a:r>
              <a:rPr lang="en-GB" sz="2400" dirty="0" err="1" smtClean="0"/>
              <a:t>Mip</a:t>
            </a:r>
            <a:r>
              <a:rPr lang="en-GB" sz="2400" dirty="0" smtClean="0"/>
              <a:t> Maps</a:t>
            </a:r>
          </a:p>
          <a:p>
            <a:pPr lvl="1" eaLnBrk="1" hangingPunct="1">
              <a:defRPr/>
            </a:pPr>
            <a:r>
              <a:rPr lang="en-GB" sz="2400" dirty="0" smtClean="0"/>
              <a:t>Essentially a set of pre-blended textures of increasingly smaller resolutions to be used when the texture is sampled at a certain distance</a:t>
            </a:r>
          </a:p>
          <a:p>
            <a:pPr lvl="1" eaLnBrk="1" hangingPunct="1">
              <a:defRPr/>
            </a:pPr>
            <a:r>
              <a:rPr lang="en-GB" sz="2400" dirty="0" smtClean="0"/>
              <a:t>Each </a:t>
            </a:r>
            <a:r>
              <a:rPr lang="en-GB" sz="2400" dirty="0" err="1" smtClean="0"/>
              <a:t>Mip</a:t>
            </a:r>
            <a:r>
              <a:rPr lang="en-GB" sz="2400" dirty="0" smtClean="0"/>
              <a:t> map is half the size of the previous one</a:t>
            </a:r>
          </a:p>
          <a:p>
            <a:pPr lvl="1" eaLnBrk="1" hangingPunct="1">
              <a:defRPr/>
            </a:pPr>
            <a:r>
              <a:rPr lang="en-GB" sz="2400" dirty="0" smtClean="0"/>
              <a:t>The further from the texture object the smaller </a:t>
            </a:r>
            <a:r>
              <a:rPr lang="en-GB" sz="2400" dirty="0" err="1" smtClean="0"/>
              <a:t>Mip</a:t>
            </a:r>
            <a:r>
              <a:rPr lang="en-GB" sz="2400" dirty="0" smtClean="0"/>
              <a:t> map is used</a:t>
            </a:r>
          </a:p>
          <a:p>
            <a:pPr lvl="2" eaLnBrk="1" hangingPunct="1">
              <a:defRPr/>
            </a:pPr>
            <a:r>
              <a:rPr lang="en-GB" sz="2000" dirty="0" smtClean="0"/>
              <a:t>Increased performance as fewer </a:t>
            </a:r>
            <a:r>
              <a:rPr lang="en-GB" sz="2000" dirty="0" err="1" smtClean="0"/>
              <a:t>texels</a:t>
            </a:r>
            <a:r>
              <a:rPr lang="en-GB" sz="2000" dirty="0" smtClean="0"/>
              <a:t> are being processed</a:t>
            </a:r>
          </a:p>
          <a:p>
            <a:pPr lvl="2" eaLnBrk="1" hangingPunct="1">
              <a:defRPr/>
            </a:pPr>
            <a:r>
              <a:rPr lang="en-GB" sz="2000" dirty="0" smtClean="0"/>
              <a:t>Artefacts are reduced since the </a:t>
            </a:r>
            <a:r>
              <a:rPr lang="en-GB" sz="2000" dirty="0" err="1" smtClean="0"/>
              <a:t>Mip</a:t>
            </a:r>
            <a:r>
              <a:rPr lang="en-GB" sz="2000" dirty="0" smtClean="0"/>
              <a:t> map images are effectively already anti-aliased</a:t>
            </a:r>
          </a:p>
          <a:p>
            <a:pPr lvl="2" eaLnBrk="1" hangingPunct="1">
              <a:defRPr/>
            </a:pPr>
            <a:endParaRPr lang="en-GB" sz="2000" dirty="0" smtClean="0"/>
          </a:p>
          <a:p>
            <a:pPr lvl="2" eaLnBrk="1" hangingPunct="1">
              <a:defRPr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41676552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MIP Mapping</a:t>
            </a:r>
          </a:p>
        </p:txBody>
      </p:sp>
      <p:sp>
        <p:nvSpPr>
          <p:cNvPr id="1843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/>
          <a:stretch>
            <a:fillRect/>
          </a:stretch>
        </p:blipFill>
        <p:spPr bwMode="auto">
          <a:xfrm>
            <a:off x="4140200" y="1865313"/>
            <a:ext cx="48006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52713"/>
            <a:ext cx="39147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3732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MIP Mapping</a:t>
            </a:r>
          </a:p>
        </p:txBody>
      </p:sp>
      <p:sp>
        <p:nvSpPr>
          <p:cNvPr id="1945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8640762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4545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Trilinear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Bilinear filtering is applied to the two nearest Mip maps</a:t>
            </a:r>
          </a:p>
          <a:p>
            <a:pPr lvl="1" eaLnBrk="1" hangingPunct="1"/>
            <a:r>
              <a:rPr lang="en-GB" altLang="en-US" smtClean="0"/>
              <a:t>One higher resolution than ideal</a:t>
            </a:r>
          </a:p>
          <a:p>
            <a:pPr lvl="1" eaLnBrk="1" hangingPunct="1"/>
            <a:r>
              <a:rPr lang="en-GB" altLang="en-US" smtClean="0"/>
              <a:t>One lower resolution</a:t>
            </a:r>
          </a:p>
          <a:p>
            <a:pPr eaLnBrk="1" hangingPunct="1"/>
            <a:r>
              <a:rPr lang="en-GB" altLang="en-US" smtClean="0"/>
              <a:t>Results are then linearly interpolated</a:t>
            </a:r>
          </a:p>
          <a:p>
            <a:pPr eaLnBrk="1" hangingPunct="1"/>
            <a:r>
              <a:rPr lang="en-GB" altLang="en-US" smtClean="0"/>
              <a:t>This eliminates abrupt visual boundaries between Mip levels</a:t>
            </a:r>
          </a:p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04886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Trilinear Filtering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Result</a:t>
            </a:r>
          </a:p>
          <a:p>
            <a:pPr lvl="1" eaLnBrk="1" hangingPunct="1"/>
            <a:r>
              <a:rPr lang="en-GB" altLang="en-US" dirty="0" smtClean="0"/>
              <a:t>Eliminates nearly all aliasing effects</a:t>
            </a:r>
          </a:p>
          <a:p>
            <a:pPr lvl="1" eaLnBrk="1" hangingPunct="1"/>
            <a:r>
              <a:rPr lang="en-GB" altLang="en-US" dirty="0" smtClean="0"/>
              <a:t>Eliminates the transitions between bitmaps</a:t>
            </a:r>
          </a:p>
          <a:p>
            <a:pPr lvl="1" eaLnBrk="1" hangingPunct="1"/>
            <a:r>
              <a:rPr lang="en-GB" altLang="en-US" dirty="0" smtClean="0"/>
              <a:t>The result of the Anti-Aliasing is that texture detail is lost. Making things such as text, hard to read</a:t>
            </a:r>
          </a:p>
          <a:p>
            <a:pPr lvl="1" eaLnBrk="1" hangingPunct="1"/>
            <a:r>
              <a:rPr lang="en-GB" altLang="en-US" dirty="0" smtClean="0"/>
              <a:t>We are blurring a blur!</a:t>
            </a:r>
          </a:p>
        </p:txBody>
      </p:sp>
    </p:spTree>
    <p:extLst>
      <p:ext uri="{BB962C8B-B14F-4D97-AF65-F5344CB8AC3E}">
        <p14:creationId xmlns:p14="http://schemas.microsoft.com/office/powerpoint/2010/main" val="18212484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Anisotropic Filtering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GB" sz="2400" dirty="0" smtClean="0"/>
              <a:t>Bilinear and </a:t>
            </a:r>
            <a:r>
              <a:rPr lang="en-GB" sz="2400" dirty="0" err="1" smtClean="0"/>
              <a:t>Trilinear</a:t>
            </a:r>
            <a:r>
              <a:rPr lang="en-GB" sz="2400" dirty="0" smtClean="0"/>
              <a:t> filtering sample square blocks of </a:t>
            </a:r>
            <a:r>
              <a:rPr lang="en-GB" sz="2400" dirty="0" err="1" smtClean="0"/>
              <a:t>texels</a:t>
            </a:r>
            <a:endParaRPr lang="en-GB" sz="2400" dirty="0" smtClean="0"/>
          </a:p>
          <a:p>
            <a:pPr lvl="1" eaLnBrk="1" hangingPunct="1">
              <a:defRPr/>
            </a:pPr>
            <a:r>
              <a:rPr lang="en-GB" sz="2400" dirty="0" smtClean="0"/>
              <a:t>This is great for viewing a textured surface straight on</a:t>
            </a:r>
          </a:p>
          <a:p>
            <a:pPr lvl="1" eaLnBrk="1" hangingPunct="1">
              <a:defRPr/>
            </a:pPr>
            <a:r>
              <a:rPr lang="en-GB" sz="2400" dirty="0" smtClean="0"/>
              <a:t>But not so good when the surface is at an angle</a:t>
            </a:r>
          </a:p>
          <a:p>
            <a:pPr eaLnBrk="1" hangingPunct="1">
              <a:defRPr/>
            </a:pPr>
            <a:r>
              <a:rPr lang="en-GB" sz="2400" dirty="0" smtClean="0"/>
              <a:t>Anisotropic filtering samples </a:t>
            </a:r>
            <a:r>
              <a:rPr lang="en-GB" sz="2400" dirty="0" err="1" smtClean="0"/>
              <a:t>texels</a:t>
            </a:r>
            <a:r>
              <a:rPr lang="en-GB" sz="2400" dirty="0" smtClean="0"/>
              <a:t> within a trapezoidal region based on the viewing angle</a:t>
            </a:r>
          </a:p>
          <a:p>
            <a:pPr lvl="1" eaLnBrk="1" hangingPunct="1">
              <a:defRPr/>
            </a:pPr>
            <a:r>
              <a:rPr lang="en-GB" sz="2400" dirty="0" smtClean="0"/>
              <a:t>Increasing the quality of textured surfaces when viewed at an angle</a:t>
            </a:r>
          </a:p>
          <a:p>
            <a:pPr eaLnBrk="1" hangingPunct="1">
              <a:defRPr/>
            </a:pPr>
            <a:r>
              <a:rPr lang="en-GB" sz="2400" dirty="0" smtClean="0"/>
              <a:t>Makes use of </a:t>
            </a:r>
            <a:r>
              <a:rPr lang="en-GB" sz="2400" dirty="0" err="1" smtClean="0"/>
              <a:t>Mip</a:t>
            </a:r>
            <a:r>
              <a:rPr lang="en-GB" sz="2400" dirty="0" smtClean="0"/>
              <a:t> maps</a:t>
            </a:r>
          </a:p>
          <a:p>
            <a:pPr eaLnBrk="1" hangingPunct="1">
              <a:defRPr/>
            </a:pPr>
            <a:r>
              <a:rPr lang="en-GB" sz="2400" dirty="0" smtClean="0"/>
              <a:t>Similar to trilinear filtering</a:t>
            </a:r>
          </a:p>
          <a:p>
            <a:pPr eaLnBrk="1" hangingPunct="1">
              <a:defRPr/>
            </a:pPr>
            <a:r>
              <a:rPr lang="en-GB" sz="2400" dirty="0" smtClean="0"/>
              <a:t>Can take up to 16 samples per pixel!</a:t>
            </a:r>
          </a:p>
          <a:p>
            <a:pPr eaLnBrk="1" hangingPunct="1">
              <a:defRPr/>
            </a:pPr>
            <a:r>
              <a:rPr lang="en-GB" sz="2400" dirty="0" smtClean="0"/>
              <a:t>Much greater visual quality</a:t>
            </a:r>
          </a:p>
          <a:p>
            <a:pPr lvl="1" eaLnBrk="1" hangingPunct="1">
              <a:defRPr/>
            </a:pP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28544894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Texturing Theory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To Texture an object, we must do the following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Load the texture from file and associate it with a texture object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Set how the texture is to be applied to the model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Enable texture mapping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Draw the scene, supplying both texture and geometric coordinates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baseline="30000" dirty="0" smtClean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Anisotropic Filtering</a:t>
            </a:r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412875"/>
            <a:ext cx="6242050" cy="4759325"/>
          </a:xfrm>
        </p:spPr>
      </p:pic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1752600" y="6172200"/>
            <a:ext cx="594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charset="0"/>
              </a:rPr>
              <a:t>Trilinear Mipmapped         Anisotropic</a:t>
            </a:r>
          </a:p>
        </p:txBody>
      </p:sp>
    </p:spTree>
    <p:extLst>
      <p:ext uri="{BB962C8B-B14F-4D97-AF65-F5344CB8AC3E}">
        <p14:creationId xmlns:p14="http://schemas.microsoft.com/office/powerpoint/2010/main" val="3571317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Some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GB" sz="2400" dirty="0" smtClean="0"/>
              <a:t>You can specify how OpenGL handles texture filtering</a:t>
            </a:r>
          </a:p>
          <a:p>
            <a:pPr eaLnBrk="1" hangingPunct="1">
              <a:defRPr/>
            </a:pPr>
            <a:r>
              <a:rPr lang="en-GB" sz="2400" dirty="0" err="1" smtClean="0"/>
              <a:t>glTexParameteri</a:t>
            </a:r>
            <a:r>
              <a:rPr lang="en-GB" sz="2400" i="1" dirty="0" smtClean="0"/>
              <a:t>( target , texture parameter , value</a:t>
            </a:r>
            <a:r>
              <a:rPr lang="en-GB" sz="2400" dirty="0" smtClean="0"/>
              <a:t>)</a:t>
            </a:r>
          </a:p>
          <a:p>
            <a:pPr lvl="1" eaLnBrk="1" hangingPunct="1">
              <a:defRPr/>
            </a:pPr>
            <a:r>
              <a:rPr lang="en-GB" sz="2400" dirty="0" smtClean="0"/>
              <a:t>Target is GL_TEXTURE_2D</a:t>
            </a:r>
          </a:p>
          <a:p>
            <a:pPr lvl="1" eaLnBrk="1" hangingPunct="1">
              <a:defRPr/>
            </a:pPr>
            <a:r>
              <a:rPr lang="en-GB" sz="2400" dirty="0" smtClean="0"/>
              <a:t>Texture parameters we are interested in are:</a:t>
            </a:r>
          </a:p>
          <a:p>
            <a:pPr lvl="2" eaLnBrk="1" hangingPunct="1">
              <a:defRPr/>
            </a:pPr>
            <a:r>
              <a:rPr lang="en-GB" sz="2000" dirty="0" smtClean="0"/>
              <a:t>GL_TEXTURE_MIN_FILTER</a:t>
            </a:r>
          </a:p>
          <a:p>
            <a:pPr lvl="3" eaLnBrk="1" hangingPunct="1">
              <a:defRPr/>
            </a:pPr>
            <a:r>
              <a:rPr lang="en-GB" sz="1800" dirty="0" smtClean="0"/>
              <a:t>Texture minifying function</a:t>
            </a:r>
          </a:p>
          <a:p>
            <a:pPr lvl="3" eaLnBrk="1" hangingPunct="1">
              <a:defRPr/>
            </a:pPr>
            <a:r>
              <a:rPr lang="en-GB" sz="1800" dirty="0" smtClean="0"/>
              <a:t>Used when the LOD function determines sampling from a minified texture</a:t>
            </a:r>
          </a:p>
          <a:p>
            <a:pPr lvl="2" eaLnBrk="1" hangingPunct="1">
              <a:defRPr/>
            </a:pPr>
            <a:r>
              <a:rPr lang="en-GB" sz="2000" dirty="0" smtClean="0"/>
              <a:t>GL_TEXTURE_MAG_FILTER</a:t>
            </a:r>
          </a:p>
          <a:p>
            <a:pPr lvl="3" eaLnBrk="1" hangingPunct="1">
              <a:defRPr/>
            </a:pPr>
            <a:r>
              <a:rPr lang="en-GB" sz="1800" dirty="0" smtClean="0"/>
              <a:t>Texture magnification function</a:t>
            </a:r>
          </a:p>
          <a:p>
            <a:pPr lvl="1" eaLnBrk="1" hangingPunct="1">
              <a:defRPr/>
            </a:pPr>
            <a:r>
              <a:rPr lang="en-GB" sz="2400" dirty="0" smtClean="0"/>
              <a:t>Value is …</a:t>
            </a:r>
          </a:p>
          <a:p>
            <a:pPr eaLnBrk="1" hangingPunct="1"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452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More code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Values</a:t>
            </a:r>
          </a:p>
          <a:p>
            <a:pPr lvl="1" eaLnBrk="1" hangingPunct="1"/>
            <a:r>
              <a:rPr lang="en-GB" altLang="en-US" dirty="0" smtClean="0"/>
              <a:t>GL_NEAREST</a:t>
            </a:r>
          </a:p>
          <a:p>
            <a:pPr lvl="1" eaLnBrk="1" hangingPunct="1"/>
            <a:r>
              <a:rPr lang="en-GB" altLang="en-US" dirty="0" smtClean="0"/>
              <a:t>GL_LINEAR</a:t>
            </a:r>
          </a:p>
          <a:p>
            <a:pPr lvl="1" eaLnBrk="1" hangingPunct="1"/>
            <a:r>
              <a:rPr lang="en-GB" altLang="en-US" dirty="0" smtClean="0"/>
              <a:t>GL_NEAREST_MIPMAP_NEAREST</a:t>
            </a:r>
          </a:p>
          <a:p>
            <a:pPr lvl="1" eaLnBrk="1" hangingPunct="1"/>
            <a:r>
              <a:rPr lang="en-GB" altLang="en-US" dirty="0" smtClean="0"/>
              <a:t>GL_LINEAR_MIPMAP_NEAREST</a:t>
            </a:r>
          </a:p>
          <a:p>
            <a:pPr lvl="1" eaLnBrk="1" hangingPunct="1"/>
            <a:r>
              <a:rPr lang="en-GB" altLang="en-US" dirty="0" smtClean="0"/>
              <a:t>GL_NEAREST_MIPMAP_LINEAR</a:t>
            </a:r>
          </a:p>
          <a:p>
            <a:pPr lvl="1" eaLnBrk="1" hangingPunct="1"/>
            <a:r>
              <a:rPr lang="en-GB" altLang="en-US" dirty="0" smtClean="0"/>
              <a:t>GL_LINEAR_MIPMAP_LINEAR</a:t>
            </a:r>
          </a:p>
        </p:txBody>
      </p:sp>
    </p:spTree>
    <p:extLst>
      <p:ext uri="{BB962C8B-B14F-4D97-AF65-F5344CB8AC3E}">
        <p14:creationId xmlns:p14="http://schemas.microsoft.com/office/powerpoint/2010/main" val="23266470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More more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GB" dirty="0" smtClean="0"/>
              <a:t>GL_NEAREST</a:t>
            </a:r>
          </a:p>
          <a:p>
            <a:pPr lvl="1" eaLnBrk="1" hangingPunct="1">
              <a:defRPr/>
            </a:pPr>
            <a:r>
              <a:rPr lang="en-GB" dirty="0" smtClean="0"/>
              <a:t>Returns the value of the texture that is nearest to the specified texture coordinates</a:t>
            </a:r>
          </a:p>
          <a:p>
            <a:pPr lvl="1" eaLnBrk="1" hangingPunct="1">
              <a:defRPr/>
            </a:pPr>
            <a:r>
              <a:rPr lang="en-GB" dirty="0" smtClean="0"/>
              <a:t>Point sampling</a:t>
            </a:r>
          </a:p>
          <a:p>
            <a:pPr eaLnBrk="1" hangingPunct="1">
              <a:defRPr/>
            </a:pPr>
            <a:r>
              <a:rPr lang="en-GB" dirty="0" smtClean="0"/>
              <a:t>GL_LINEAR</a:t>
            </a:r>
          </a:p>
          <a:p>
            <a:pPr lvl="1" eaLnBrk="1" hangingPunct="1">
              <a:defRPr/>
            </a:pPr>
            <a:r>
              <a:rPr lang="en-GB" dirty="0" smtClean="0"/>
              <a:t>Returns the weighted average of the four texture elements that are closest to the specified texture coordinates</a:t>
            </a:r>
          </a:p>
          <a:p>
            <a:pPr lvl="1" eaLnBrk="1" hangingPunct="1">
              <a:defRPr/>
            </a:pPr>
            <a:r>
              <a:rPr lang="en-GB" dirty="0" smtClean="0"/>
              <a:t>Bilinear</a:t>
            </a:r>
          </a:p>
          <a:p>
            <a:pPr eaLnBrk="1" hangingPunct="1">
              <a:defRPr/>
            </a:pPr>
            <a:r>
              <a:rPr lang="en-GB" dirty="0" smtClean="0"/>
              <a:t>The others require </a:t>
            </a:r>
            <a:r>
              <a:rPr lang="en-GB" dirty="0" err="1" smtClean="0"/>
              <a:t>Mipmap</a:t>
            </a:r>
            <a:r>
              <a:rPr lang="en-GB" dirty="0" smtClean="0"/>
              <a:t> generation</a:t>
            </a:r>
          </a:p>
        </p:txBody>
      </p:sp>
    </p:spTree>
    <p:extLst>
      <p:ext uri="{BB962C8B-B14F-4D97-AF65-F5344CB8AC3E}">
        <p14:creationId xmlns:p14="http://schemas.microsoft.com/office/powerpoint/2010/main" val="1861033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More more more code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Init()</a:t>
            </a:r>
          </a:p>
          <a:p>
            <a:pPr lvl="1" eaLnBrk="1" hangingPunct="1"/>
            <a:r>
              <a:rPr lang="en-GB" altLang="en-US" sz="2400" smtClean="0"/>
              <a:t>glTexParameteri( GL_TEXTURE_2D, GL_TEXTURE_MIN_FILTER, GL_LINEAR);</a:t>
            </a:r>
          </a:p>
          <a:p>
            <a:pPr lvl="1" eaLnBrk="1" hangingPunct="1"/>
            <a:r>
              <a:rPr lang="en-GB" altLang="en-US" sz="2400" smtClean="0"/>
              <a:t>glTexParameteri( GL_TEXTURE_2D, GL_TEXTURE_MAG_FILTER, GL_LINEAR);</a:t>
            </a:r>
          </a:p>
          <a:p>
            <a:pPr lvl="1" eaLnBrk="1" hangingPunct="1"/>
            <a:endParaRPr lang="en-GB" altLang="en-US" smtClean="0"/>
          </a:p>
          <a:p>
            <a:pPr eaLnBrk="1" hangingPunct="1"/>
            <a:r>
              <a:rPr lang="en-GB" altLang="en-US" smtClean="0"/>
              <a:t>Sets up simple filtering to improve visual quality</a:t>
            </a:r>
          </a:p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783766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Test texture 1</a:t>
            </a:r>
          </a:p>
        </p:txBody>
      </p:sp>
      <p:pic>
        <p:nvPicPr>
          <p:cNvPr id="28676" name="Picture 2" descr="\\vmwfil01\homedrives23$\p513692\Teaching\2014-2015\AG0800a\Code\Lab20 Filtering\Lab3e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484313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62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Test texture 2</a:t>
            </a:r>
          </a:p>
        </p:txBody>
      </p:sp>
      <p:pic>
        <p:nvPicPr>
          <p:cNvPr id="29700" name="Picture 2" descr="\\vmwfil01\homedrives23$\p513692\Teaching\2013-2014\AG0800a\Code\Lab22 Filtering\Lab3e\gras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1412875"/>
            <a:ext cx="496887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5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Test images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GB" altLang="en-US" smtClean="0"/>
              <a:t>Point sampling</a:t>
            </a:r>
          </a:p>
          <a:p>
            <a:pPr marL="514350" indent="-514350">
              <a:buFontTx/>
              <a:buAutoNum type="arabicPeriod"/>
            </a:pPr>
            <a:r>
              <a:rPr lang="en-GB" altLang="en-US" smtClean="0"/>
              <a:t>Bilinear sampling</a:t>
            </a:r>
          </a:p>
          <a:p>
            <a:pPr marL="514350" indent="-514350">
              <a:buFontTx/>
              <a:buAutoNum type="arabicPeriod"/>
            </a:pPr>
            <a:r>
              <a:rPr lang="en-GB" altLang="en-US" smtClean="0"/>
              <a:t>Mipmap (nearest)</a:t>
            </a:r>
          </a:p>
          <a:p>
            <a:pPr marL="514350" indent="-514350">
              <a:buFontTx/>
              <a:buAutoNum type="arabicPeriod"/>
            </a:pPr>
            <a:r>
              <a:rPr lang="en-GB" altLang="en-US" smtClean="0"/>
              <a:t>Trilinear (linear between mipmaps)</a:t>
            </a:r>
          </a:p>
          <a:p>
            <a:pPr marL="514350" indent="-514350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400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Point Sampling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9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Bilinear Sampling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1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Loading and setup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600" dirty="0" smtClean="0"/>
              <a:t>Load the image from file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Usually a 2D image array in a common format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1D and also 3D textures can be used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600" dirty="0" smtClean="0"/>
              <a:t>Once </a:t>
            </a:r>
            <a:r>
              <a:rPr lang="en-GB" altLang="en-US" sz="2600" dirty="0" smtClean="0"/>
              <a:t>in memory individual components of the texture are referred to as ‘</a:t>
            </a:r>
            <a:r>
              <a:rPr lang="en-GB" altLang="en-US" sz="2600" dirty="0" err="1" smtClean="0"/>
              <a:t>Texels</a:t>
            </a:r>
            <a:r>
              <a:rPr lang="en-GB" altLang="en-US" sz="2600" dirty="0" smtClean="0"/>
              <a:t>’  not pixels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err="1" smtClean="0"/>
              <a:t>Texels</a:t>
            </a:r>
            <a:r>
              <a:rPr lang="en-GB" altLang="en-US" sz="2400" dirty="0" smtClean="0"/>
              <a:t> do not necessarily correlate with screen pixels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u="sng" baseline="30000" dirty="0" smtClean="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 smtClean="0"/>
              <a:t>MipMap</a:t>
            </a:r>
            <a:r>
              <a:rPr lang="en-GB" altLang="en-US" dirty="0" smtClean="0"/>
              <a:t> (nearest)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2647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Trilinear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53" y="1122533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5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More samples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Other test texture</a:t>
            </a:r>
          </a:p>
          <a:p>
            <a:endParaRPr lang="en-GB" altLang="en-US" smtClean="0"/>
          </a:p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9949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Point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53" y="11430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9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Bilinear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37333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32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 smtClean="0"/>
              <a:t>Mip</a:t>
            </a:r>
            <a:r>
              <a:rPr lang="en-GB" altLang="en-US" dirty="0" smtClean="0"/>
              <a:t> maps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0971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6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Trilinear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5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Sadly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No anisotropic filter in our current version of OpenGL without an extension</a:t>
            </a:r>
          </a:p>
          <a:p>
            <a:endParaRPr lang="en-GB" altLang="en-US" sz="2400" dirty="0" smtClean="0"/>
          </a:p>
          <a:p>
            <a:r>
              <a:rPr lang="en-GB" altLang="en-US" sz="2400" dirty="0" smtClean="0"/>
              <a:t>Texture sampling is effected by the resolution of the texture</a:t>
            </a:r>
          </a:p>
          <a:p>
            <a:pPr lvl="1"/>
            <a:r>
              <a:rPr lang="en-GB" altLang="en-US" sz="2400" dirty="0" smtClean="0"/>
              <a:t>The more </a:t>
            </a:r>
            <a:r>
              <a:rPr lang="en-GB" altLang="en-US" sz="2400" dirty="0" err="1" smtClean="0"/>
              <a:t>texels</a:t>
            </a:r>
            <a:r>
              <a:rPr lang="en-GB" altLang="en-US" sz="2400" dirty="0" smtClean="0"/>
              <a:t> the better the result</a:t>
            </a:r>
          </a:p>
          <a:p>
            <a:pPr lvl="1"/>
            <a:endParaRPr lang="en-GB" altLang="en-US" sz="2400" dirty="0" smtClean="0"/>
          </a:p>
          <a:p>
            <a:r>
              <a:rPr lang="en-GB" altLang="en-US" sz="2400" dirty="0" smtClean="0"/>
              <a:t>Important note</a:t>
            </a:r>
          </a:p>
          <a:p>
            <a:pPr lvl="1"/>
            <a:r>
              <a:rPr lang="en-GB" altLang="en-US" sz="2400" dirty="0" smtClean="0"/>
              <a:t>SOIL handles the creation of </a:t>
            </a:r>
            <a:r>
              <a:rPr lang="en-GB" altLang="en-US" sz="2400" dirty="0" err="1" smtClean="0"/>
              <a:t>mipmaps</a:t>
            </a:r>
            <a:r>
              <a:rPr lang="en-GB" altLang="en-US" sz="2400" dirty="0" smtClean="0"/>
              <a:t> for us</a:t>
            </a:r>
          </a:p>
          <a:p>
            <a:pPr lvl="2"/>
            <a:r>
              <a:rPr lang="en-GB" altLang="en-US" sz="2000" dirty="0" smtClean="0"/>
              <a:t>You should be using this flag</a:t>
            </a:r>
          </a:p>
          <a:p>
            <a:pPr lvl="2"/>
            <a:r>
              <a:rPr lang="en-GB" altLang="en-US" sz="2000" dirty="0" smtClean="0"/>
              <a:t>SOIL_FLAG_MIPMAPS</a:t>
            </a:r>
          </a:p>
          <a:p>
            <a:pPr lvl="2"/>
            <a:endParaRPr lang="en-GB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837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Lots of control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We specify filtering for both</a:t>
            </a:r>
          </a:p>
          <a:p>
            <a:pPr lvl="1"/>
            <a:r>
              <a:rPr lang="en-GB" altLang="en-US" dirty="0" smtClean="0"/>
              <a:t>Magnify</a:t>
            </a:r>
          </a:p>
          <a:p>
            <a:pPr lvl="1"/>
            <a:r>
              <a:rPr lang="en-GB" altLang="en-US" dirty="0" smtClean="0"/>
              <a:t>Minify</a:t>
            </a:r>
          </a:p>
          <a:p>
            <a:r>
              <a:rPr lang="en-GB" altLang="en-US" dirty="0" smtClean="0"/>
              <a:t>These can be different filtering modes</a:t>
            </a:r>
          </a:p>
          <a:p>
            <a:r>
              <a:rPr lang="en-GB" altLang="en-US" dirty="0" smtClean="0"/>
              <a:t>For example</a:t>
            </a:r>
          </a:p>
        </p:txBody>
      </p:sp>
    </p:spTree>
    <p:extLst>
      <p:ext uri="{BB962C8B-B14F-4D97-AF65-F5344CB8AC3E}">
        <p14:creationId xmlns:p14="http://schemas.microsoft.com/office/powerpoint/2010/main" val="827253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Near - point sample</a:t>
            </a:r>
          </a:p>
          <a:p>
            <a:r>
              <a:rPr lang="en-GB" altLang="en-US" smtClean="0"/>
              <a:t>Far - Trilinear</a:t>
            </a:r>
          </a:p>
        </p:txBody>
      </p:sp>
    </p:spTree>
    <p:extLst>
      <p:ext uri="{BB962C8B-B14F-4D97-AF65-F5344CB8AC3E}">
        <p14:creationId xmlns:p14="http://schemas.microsoft.com/office/powerpoint/2010/main" val="191032377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How Texture is Applied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2000" dirty="0" smtClean="0"/>
              <a:t>For a textured object we can control </a:t>
            </a:r>
            <a:r>
              <a:rPr lang="en-GB" altLang="en-US" sz="2000" dirty="0" smtClean="0"/>
              <a:t>how the final RGB for the rendered pixel is </a:t>
            </a:r>
            <a:r>
              <a:rPr lang="en-GB" altLang="en-US" sz="2000" dirty="0" smtClean="0"/>
              <a:t>set (combination of texture and geometry colours)</a:t>
            </a:r>
            <a:endParaRPr lang="en-GB" altLang="en-US" sz="2000" dirty="0" smtClean="0"/>
          </a:p>
          <a:p>
            <a:pPr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2000" dirty="0" smtClean="0"/>
              <a:t>Different functions produce different effects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1800" dirty="0" smtClean="0"/>
              <a:t>Replace</a:t>
            </a:r>
          </a:p>
          <a:p>
            <a:pPr lvl="2"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1600" dirty="0" smtClean="0"/>
              <a:t>Ignores geometry colour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1800" dirty="0" smtClean="0"/>
              <a:t>Modulate</a:t>
            </a:r>
          </a:p>
          <a:p>
            <a:pPr lvl="2"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1600" dirty="0" smtClean="0"/>
              <a:t>Includes geometry colour + lighting</a:t>
            </a:r>
          </a:p>
          <a:p>
            <a:pPr lvl="2"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1600" dirty="0" smtClean="0"/>
              <a:t>Recommend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1800" dirty="0" smtClean="0"/>
              <a:t>Decal</a:t>
            </a:r>
          </a:p>
          <a:p>
            <a:pPr lvl="2"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altLang="en-US" sz="1600" dirty="0" smtClean="0"/>
              <a:t>If no alpha, works like replace, if alpha show geometry</a:t>
            </a:r>
          </a:p>
          <a:p>
            <a:pPr eaLnBrk="1" hangingPunct="1">
              <a:lnSpc>
                <a:spcPct val="110000"/>
              </a:lnSpc>
              <a:buClr>
                <a:schemeClr val="tx1"/>
              </a:buClr>
              <a:defRPr/>
            </a:pPr>
            <a:r>
              <a:rPr lang="en-GB" sz="1800" dirty="0" err="1" smtClean="0"/>
              <a:t>glTexEnvf</a:t>
            </a:r>
            <a:r>
              <a:rPr lang="en-GB" sz="1800" dirty="0" smtClean="0"/>
              <a:t>(GL_TEXTURE_ENV</a:t>
            </a:r>
            <a:r>
              <a:rPr lang="en-GB" sz="1800" dirty="0"/>
              <a:t>, GL_TEXTURE_ENV_MODE, GL_MODULATE);</a:t>
            </a:r>
            <a:endParaRPr lang="en-GB" altLang="en-US" sz="1800" baseline="30000" dirty="0" smtClean="0"/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620713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117354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Trilinear filtering for both near and far</a:t>
            </a:r>
          </a:p>
        </p:txBody>
      </p:sp>
    </p:spTree>
    <p:extLst>
      <p:ext uri="{BB962C8B-B14F-4D97-AF65-F5344CB8AC3E}">
        <p14:creationId xmlns:p14="http://schemas.microsoft.com/office/powerpoint/2010/main" val="3304690308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9665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Summary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Lab</a:t>
            </a:r>
          </a:p>
          <a:p>
            <a:pPr lvl="1" eaLnBrk="1" hangingPunct="1"/>
            <a:r>
              <a:rPr lang="en-GB" altLang="en-US" dirty="0" smtClean="0"/>
              <a:t>Build a quad with a texture (as seen</a:t>
            </a:r>
            <a:r>
              <a:rPr lang="en-GB" altLang="en-US" dirty="0" smtClean="0"/>
              <a:t>)</a:t>
            </a:r>
          </a:p>
          <a:p>
            <a:pPr lvl="2" eaLnBrk="1" hangingPunct="1"/>
            <a:r>
              <a:rPr lang="en-GB" altLang="en-US" dirty="0" smtClean="0"/>
              <a:t>I will provide the library files required and some test textures</a:t>
            </a:r>
            <a:endParaRPr lang="en-GB" altLang="en-US" dirty="0" smtClean="0"/>
          </a:p>
          <a:p>
            <a:pPr lvl="1" eaLnBrk="1" hangingPunct="1"/>
            <a:r>
              <a:rPr lang="en-GB" altLang="en-US" dirty="0" smtClean="0"/>
              <a:t>Make that a textured cube</a:t>
            </a:r>
          </a:p>
          <a:p>
            <a:pPr lvl="1" eaLnBrk="1" hangingPunct="1"/>
            <a:r>
              <a:rPr lang="en-GB" altLang="en-US" dirty="0" smtClean="0"/>
              <a:t>Using your own texture</a:t>
            </a:r>
          </a:p>
          <a:p>
            <a:pPr lvl="1" eaLnBrk="1" hangingPunct="1"/>
            <a:r>
              <a:rPr lang="en-GB" altLang="en-US" dirty="0" smtClean="0"/>
              <a:t>Investigating sampling </a:t>
            </a:r>
            <a:r>
              <a:rPr lang="en-GB" altLang="en-US" smtClean="0"/>
              <a:t>and filtering modes</a:t>
            </a:r>
            <a:endParaRPr lang="en-GB" altLang="en-US" dirty="0" smtClean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Enable Texture Mapping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Texture mapping must be turned on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Allows polygons to use textures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sz="2000" dirty="0" err="1" smtClean="0"/>
              <a:t>glEnable</a:t>
            </a:r>
            <a:r>
              <a:rPr lang="en-GB" altLang="en-US" sz="2000" dirty="0" smtClean="0"/>
              <a:t>(GL_TEXTURE_2D);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Lets us render polygons without textures by controlling this state</a:t>
            </a:r>
          </a:p>
          <a:p>
            <a:pPr lvl="1" eaLnBrk="1" hangingPunct="1">
              <a:buClr>
                <a:schemeClr val="tx1"/>
              </a:buClr>
              <a:buFont typeface="Wingdings 2" pitchFamily="18" charset="2"/>
              <a:buNone/>
            </a:pPr>
            <a:endParaRPr lang="en-GB" altLang="en-US" dirty="0" smtClean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Abertay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</TotalTime>
  <Words>1996</Words>
  <Application>Microsoft Office PowerPoint</Application>
  <PresentationFormat>On-screen Show (4:3)</PresentationFormat>
  <Paragraphs>410</Paragraphs>
  <Slides>83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Courier New</vt:lpstr>
      <vt:lpstr>Tahoma</vt:lpstr>
      <vt:lpstr>Times New Roman</vt:lpstr>
      <vt:lpstr>Wingdings</vt:lpstr>
      <vt:lpstr>Wingdings 2</vt:lpstr>
      <vt:lpstr>Abertay Design</vt:lpstr>
      <vt:lpstr>Image</vt:lpstr>
      <vt:lpstr>CMP203 Graphics Programming</vt:lpstr>
      <vt:lpstr>This week</vt:lpstr>
      <vt:lpstr>What is Texturing?</vt:lpstr>
      <vt:lpstr>Colour by polygon</vt:lpstr>
      <vt:lpstr>What is Texturing?</vt:lpstr>
      <vt:lpstr>Texturing Theory</vt:lpstr>
      <vt:lpstr>Loading and setup</vt:lpstr>
      <vt:lpstr>How Texture is Applied</vt:lpstr>
      <vt:lpstr>Enable Texture Mapping</vt:lpstr>
      <vt:lpstr>Things we need</vt:lpstr>
      <vt:lpstr>Calculating UVs</vt:lpstr>
      <vt:lpstr>Indicate how the texture is to be applied to each pixel</vt:lpstr>
      <vt:lpstr>That’s no quad</vt:lpstr>
      <vt:lpstr>Drawing the Scene</vt:lpstr>
      <vt:lpstr>OpenGL Implementation</vt:lpstr>
      <vt:lpstr>Loading</vt:lpstr>
      <vt:lpstr>OpenGL Implementation</vt:lpstr>
      <vt:lpstr>OpenGL Implementation</vt:lpstr>
      <vt:lpstr>PowerPoint Presentation</vt:lpstr>
      <vt:lpstr>PowerPoint Presentation</vt:lpstr>
      <vt:lpstr>Add a little colour</vt:lpstr>
      <vt:lpstr>PowerPoint Presentation</vt:lpstr>
      <vt:lpstr>For your information</vt:lpstr>
      <vt:lpstr>PowerPoint Presentation</vt:lpstr>
      <vt:lpstr>Sampling Modes</vt:lpstr>
      <vt:lpstr>Sampling Modes</vt:lpstr>
      <vt:lpstr>Sampling Modes</vt:lpstr>
      <vt:lpstr>Sampling Modes</vt:lpstr>
      <vt:lpstr>Example</vt:lpstr>
      <vt:lpstr>PowerPoint Presentation</vt:lpstr>
      <vt:lpstr>Example</vt:lpstr>
      <vt:lpstr>PowerPoint Presentation</vt:lpstr>
      <vt:lpstr>Example</vt:lpstr>
      <vt:lpstr>PowerPoint Presentation</vt:lpstr>
      <vt:lpstr>Example</vt:lpstr>
      <vt:lpstr>PowerPoint Presentation</vt:lpstr>
      <vt:lpstr>PowerPoint Presentation</vt:lpstr>
      <vt:lpstr>Example</vt:lpstr>
      <vt:lpstr>PowerPoint Presentation</vt:lpstr>
      <vt:lpstr>MIRROED_REPEAT</vt:lpstr>
      <vt:lpstr>Others</vt:lpstr>
      <vt:lpstr>Sampling in 3D Graphics</vt:lpstr>
      <vt:lpstr>Texture sampling</vt:lpstr>
      <vt:lpstr>Texture sampling</vt:lpstr>
      <vt:lpstr>Texture sampling</vt:lpstr>
      <vt:lpstr>Point sampling</vt:lpstr>
      <vt:lpstr>Point sampling</vt:lpstr>
      <vt:lpstr>Point Sampling</vt:lpstr>
      <vt:lpstr>Multi-Sampling</vt:lpstr>
      <vt:lpstr>Bilinear </vt:lpstr>
      <vt:lpstr>Bilinear</vt:lpstr>
      <vt:lpstr>Bilinear Filtering</vt:lpstr>
      <vt:lpstr>MIP Mapping</vt:lpstr>
      <vt:lpstr>MIP Mapping</vt:lpstr>
      <vt:lpstr>MIP Mapping</vt:lpstr>
      <vt:lpstr>MIP Mapping</vt:lpstr>
      <vt:lpstr>Trilinear</vt:lpstr>
      <vt:lpstr>Trilinear Filtering</vt:lpstr>
      <vt:lpstr>Anisotropic Filtering</vt:lpstr>
      <vt:lpstr>Anisotropic Filtering</vt:lpstr>
      <vt:lpstr>Some code</vt:lpstr>
      <vt:lpstr>More code</vt:lpstr>
      <vt:lpstr>More more code</vt:lpstr>
      <vt:lpstr>More more more code</vt:lpstr>
      <vt:lpstr>Example</vt:lpstr>
      <vt:lpstr>Examples</vt:lpstr>
      <vt:lpstr>Test images</vt:lpstr>
      <vt:lpstr>Point Sampling</vt:lpstr>
      <vt:lpstr>Bilinear Sampling</vt:lpstr>
      <vt:lpstr>MipMap (nearest)</vt:lpstr>
      <vt:lpstr>Trilinear</vt:lpstr>
      <vt:lpstr>More samples</vt:lpstr>
      <vt:lpstr>Point </vt:lpstr>
      <vt:lpstr>Bilinear</vt:lpstr>
      <vt:lpstr>Mip maps</vt:lpstr>
      <vt:lpstr>Trilinear</vt:lpstr>
      <vt:lpstr>Sadly</vt:lpstr>
      <vt:lpstr>Lots of control</vt:lpstr>
      <vt:lpstr>Example</vt:lpstr>
      <vt:lpstr>PowerPoint Presentation</vt:lpstr>
      <vt:lpstr>Example</vt:lpstr>
      <vt:lpstr>PowerPoint Presentation</vt:lpstr>
      <vt:lpstr>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</dc:creator>
  <cp:lastModifiedBy>Robertson, Paul</cp:lastModifiedBy>
  <cp:revision>42</cp:revision>
  <dcterms:created xsi:type="dcterms:W3CDTF">2013-09-02T14:39:32Z</dcterms:created>
  <dcterms:modified xsi:type="dcterms:W3CDTF">2016-10-04T10:21:45Z</dcterms:modified>
</cp:coreProperties>
</file>